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466" r:id="rId2"/>
    <p:sldId id="333" r:id="rId3"/>
    <p:sldId id="336" r:id="rId4"/>
    <p:sldId id="467" r:id="rId5"/>
    <p:sldId id="264" r:id="rId6"/>
    <p:sldId id="482" r:id="rId7"/>
    <p:sldId id="337" r:id="rId8"/>
    <p:sldId id="270" r:id="rId9"/>
    <p:sldId id="331" r:id="rId10"/>
    <p:sldId id="329" r:id="rId11"/>
    <p:sldId id="330" r:id="rId12"/>
    <p:sldId id="283" r:id="rId13"/>
    <p:sldId id="319" r:id="rId14"/>
    <p:sldId id="476" r:id="rId15"/>
    <p:sldId id="477" r:id="rId16"/>
    <p:sldId id="324" r:id="rId17"/>
    <p:sldId id="323" r:id="rId18"/>
    <p:sldId id="468" r:id="rId19"/>
    <p:sldId id="469" r:id="rId20"/>
    <p:sldId id="470" r:id="rId21"/>
    <p:sldId id="405" r:id="rId22"/>
    <p:sldId id="409" r:id="rId23"/>
    <p:sldId id="412" r:id="rId24"/>
    <p:sldId id="415" r:id="rId25"/>
    <p:sldId id="420" r:id="rId26"/>
    <p:sldId id="422" r:id="rId27"/>
    <p:sldId id="473" r:id="rId28"/>
    <p:sldId id="430" r:id="rId29"/>
    <p:sldId id="441" r:id="rId30"/>
    <p:sldId id="445" r:id="rId31"/>
    <p:sldId id="446" r:id="rId32"/>
    <p:sldId id="443" r:id="rId33"/>
    <p:sldId id="447" r:id="rId34"/>
    <p:sldId id="448" r:id="rId35"/>
    <p:sldId id="450" r:id="rId36"/>
    <p:sldId id="452" r:id="rId37"/>
    <p:sldId id="454" r:id="rId38"/>
    <p:sldId id="455" r:id="rId39"/>
    <p:sldId id="456" r:id="rId40"/>
    <p:sldId id="471" r:id="rId41"/>
    <p:sldId id="459" r:id="rId42"/>
    <p:sldId id="472" r:id="rId43"/>
    <p:sldId id="461" r:id="rId44"/>
    <p:sldId id="462" r:id="rId45"/>
    <p:sldId id="463" r:id="rId46"/>
    <p:sldId id="481" r:id="rId47"/>
    <p:sldId id="480" r:id="rId48"/>
    <p:sldId id="295" r:id="rId49"/>
    <p:sldId id="310" r:id="rId50"/>
    <p:sldId id="308" r:id="rId51"/>
    <p:sldId id="318" r:id="rId52"/>
    <p:sldId id="298" r:id="rId53"/>
    <p:sldId id="313" r:id="rId54"/>
    <p:sldId id="307" r:id="rId55"/>
    <p:sldId id="320" r:id="rId56"/>
    <p:sldId id="314" r:id="rId57"/>
    <p:sldId id="315" r:id="rId58"/>
    <p:sldId id="316" r:id="rId59"/>
    <p:sldId id="464" r:id="rId60"/>
    <p:sldId id="291" r:id="rId61"/>
    <p:sldId id="483" r:id="rId62"/>
    <p:sldId id="327" r:id="rId63"/>
    <p:sldId id="326" r:id="rId64"/>
    <p:sldId id="281" r:id="rId65"/>
    <p:sldId id="301" r:id="rId66"/>
    <p:sldId id="474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DC0DE-6F49-483A-A911-AE75009B215A}" type="datetimeFigureOut">
              <a:rPr lang="nl-NL" smtClean="0"/>
              <a:t>11-2-2023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29126-B4EF-45AE-ADEB-CC37C6D91E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31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7F406-D429-4820-9FFD-2611A506FF1E}" type="slidenum">
              <a:rPr lang="nl-NL" smtClean="0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56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7F406-D429-4820-9FFD-2611A506FF1E}" type="slidenum">
              <a:rPr lang="nl-NL" smtClean="0"/>
              <a:t>55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613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11-2-2023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75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11-2-2023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86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11-2-2023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173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11-2-2023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4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11-2-2023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14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11-2-2023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24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11-2-2023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9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11-2-2023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0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11-2-2023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37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11-2-2023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527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9BEF-8DC4-4035-ADC3-466348D4D0B8}" type="datetimeFigureOut">
              <a:rPr lang="nl-NL" smtClean="0"/>
              <a:t>11-2-2023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91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99BEF-8DC4-4035-ADC3-466348D4D0B8}" type="datetimeFigureOut">
              <a:rPr lang="nl-NL" smtClean="0"/>
              <a:t>11-2-2023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123B-34BC-427F-B1F1-7C824A571C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70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A8201E0-5DBC-413E-BCFA-F6A7EA86A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4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68ABE74-3CF7-425C-8C15-504E41FA93EF}"/>
              </a:ext>
            </a:extLst>
          </p:cNvPr>
          <p:cNvSpPr txBox="1"/>
          <p:nvPr/>
        </p:nvSpPr>
        <p:spPr>
          <a:xfrm>
            <a:off x="1012054" y="559293"/>
            <a:ext cx="523951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Zuivere stof ?       Mengsel?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1214B4-4759-4EF0-A5B5-C008E2C4A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25" y="2930038"/>
            <a:ext cx="2691761" cy="336866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95B9B76-84A3-DEB4-0526-7F5F9EA10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4" y="3005539"/>
            <a:ext cx="3970319" cy="397031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CE2A2B7-3869-221F-71F6-AAB4E9114117}"/>
              </a:ext>
            </a:extLst>
          </p:cNvPr>
          <p:cNvSpPr txBox="1"/>
          <p:nvPr/>
        </p:nvSpPr>
        <p:spPr>
          <a:xfrm>
            <a:off x="1012054" y="559293"/>
            <a:ext cx="5239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Zuivere stof ?       Mengsel?</a:t>
            </a:r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23920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68ABE74-3CF7-425C-8C15-504E41FA93EF}"/>
              </a:ext>
            </a:extLst>
          </p:cNvPr>
          <p:cNvSpPr txBox="1"/>
          <p:nvPr/>
        </p:nvSpPr>
        <p:spPr>
          <a:xfrm>
            <a:off x="1012054" y="559293"/>
            <a:ext cx="523951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Zuivere stof ?       Mengsel?</a:t>
            </a:r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  <a:p>
            <a:endParaRPr lang="nl-NL" sz="3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1214B4-4759-4EF0-A5B5-C008E2C4A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25" y="2930038"/>
            <a:ext cx="2691761" cy="336866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95B9B76-84A3-DEB4-0526-7F5F9EA10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4" y="3005539"/>
            <a:ext cx="3970319" cy="397031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CE2A2B7-3869-221F-71F6-AAB4E9114117}"/>
              </a:ext>
            </a:extLst>
          </p:cNvPr>
          <p:cNvSpPr txBox="1"/>
          <p:nvPr/>
        </p:nvSpPr>
        <p:spPr>
          <a:xfrm>
            <a:off x="1012054" y="559293"/>
            <a:ext cx="54813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Zuivere stof ?       Mengsel?</a:t>
            </a:r>
          </a:p>
          <a:p>
            <a:endParaRPr lang="nl-NL" sz="3600" dirty="0"/>
          </a:p>
          <a:p>
            <a:r>
              <a:rPr lang="nl-NL" sz="3600" dirty="0">
                <a:solidFill>
                  <a:srgbClr val="FF0000"/>
                </a:solidFill>
              </a:rPr>
              <a:t>Kijk naar de temperatuur</a:t>
            </a:r>
          </a:p>
          <a:p>
            <a:r>
              <a:rPr lang="nl-NL" sz="3600" dirty="0">
                <a:solidFill>
                  <a:srgbClr val="FF0000"/>
                </a:solidFill>
              </a:rPr>
              <a:t>tijdens een faseverandering.</a:t>
            </a:r>
          </a:p>
        </p:txBody>
      </p:sp>
    </p:spTree>
    <p:extLst>
      <p:ext uri="{BB962C8B-B14F-4D97-AF65-F5344CB8AC3E}">
        <p14:creationId xmlns:p14="http://schemas.microsoft.com/office/powerpoint/2010/main" val="164305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askpastoor.nl/_links/2_plaatjes/smeltpunt2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" y="36000"/>
            <a:ext cx="8879080" cy="68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BF26049-6F27-4D94-A01F-C705668D1FC0}"/>
              </a:ext>
            </a:extLst>
          </p:cNvPr>
          <p:cNvSpPr txBox="1"/>
          <p:nvPr/>
        </p:nvSpPr>
        <p:spPr>
          <a:xfrm>
            <a:off x="4169250" y="718811"/>
            <a:ext cx="38692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Smelten van een zuivere stof</a:t>
            </a:r>
          </a:p>
        </p:txBody>
      </p:sp>
    </p:spTree>
    <p:extLst>
      <p:ext uri="{BB962C8B-B14F-4D97-AF65-F5344CB8AC3E}">
        <p14:creationId xmlns:p14="http://schemas.microsoft.com/office/powerpoint/2010/main" val="172213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97B7EFB-CFB3-A30C-0C50-9B0345DA2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" y="35999"/>
            <a:ext cx="8879080" cy="682200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B181474-6476-B2E1-24AA-19E1D3001B17}"/>
              </a:ext>
            </a:extLst>
          </p:cNvPr>
          <p:cNvSpPr txBox="1"/>
          <p:nvPr/>
        </p:nvSpPr>
        <p:spPr>
          <a:xfrm>
            <a:off x="4168800" y="720000"/>
            <a:ext cx="3870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  </a:t>
            </a:r>
            <a:r>
              <a:rPr lang="nl-NL" sz="400" b="1" dirty="0">
                <a:solidFill>
                  <a:srgbClr val="FF0000"/>
                </a:solidFill>
              </a:rPr>
              <a:t>           </a:t>
            </a:r>
            <a:r>
              <a:rPr lang="nl-NL" sz="2400" b="1" dirty="0">
                <a:solidFill>
                  <a:srgbClr val="FF0000"/>
                </a:solidFill>
              </a:rPr>
              <a:t>Koken van een zuivere stof</a:t>
            </a:r>
          </a:p>
        </p:txBody>
      </p:sp>
    </p:spTree>
    <p:extLst>
      <p:ext uri="{BB962C8B-B14F-4D97-AF65-F5344CB8AC3E}">
        <p14:creationId xmlns:p14="http://schemas.microsoft.com/office/powerpoint/2010/main" val="41290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skpastoor.nl/_links/2_plaatjes/kooktraject.jpg">
            <a:extLst>
              <a:ext uri="{FF2B5EF4-FFF2-40B4-BE49-F238E27FC236}">
                <a16:creationId xmlns:a16="http://schemas.microsoft.com/office/drawing/2014/main" id="{277455FE-04CC-8314-681B-C449406B29D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" y="35998"/>
            <a:ext cx="8879080" cy="682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53F2F5E-5E30-851A-C7D6-05BECD9D6CB5}"/>
              </a:ext>
            </a:extLst>
          </p:cNvPr>
          <p:cNvSpPr txBox="1"/>
          <p:nvPr/>
        </p:nvSpPr>
        <p:spPr>
          <a:xfrm>
            <a:off x="4168800" y="720000"/>
            <a:ext cx="36077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  </a:t>
            </a:r>
            <a:r>
              <a:rPr lang="nl-NL" sz="400" b="1" dirty="0">
                <a:solidFill>
                  <a:srgbClr val="FF0000"/>
                </a:solidFill>
              </a:rPr>
              <a:t>           </a:t>
            </a:r>
            <a:r>
              <a:rPr lang="nl-NL" sz="2400" b="1" dirty="0">
                <a:solidFill>
                  <a:srgbClr val="FF0000"/>
                </a:solidFill>
              </a:rPr>
              <a:t>Koken van een mengsel</a:t>
            </a:r>
          </a:p>
        </p:txBody>
      </p:sp>
      <p:pic>
        <p:nvPicPr>
          <p:cNvPr id="4" name="Picture 2" descr="http://www.naskpastoor.nl/_links/2_plaatjes/kooktraject.jpg">
            <a:extLst>
              <a:ext uri="{FF2B5EF4-FFF2-40B4-BE49-F238E27FC236}">
                <a16:creationId xmlns:a16="http://schemas.microsoft.com/office/drawing/2014/main" id="{94C44081-AB9D-CA61-5BE7-6E1E471B7F4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" y="35999"/>
            <a:ext cx="8879080" cy="682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3B4103C-1D76-EDBF-4A3E-6D306FDC5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4" y="35999"/>
            <a:ext cx="8877600" cy="682199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A80246D-1CAB-F27B-55D1-B77CDB3DC3F8}"/>
              </a:ext>
            </a:extLst>
          </p:cNvPr>
          <p:cNvSpPr txBox="1"/>
          <p:nvPr/>
        </p:nvSpPr>
        <p:spPr>
          <a:xfrm>
            <a:off x="4168800" y="720000"/>
            <a:ext cx="38846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  </a:t>
            </a:r>
            <a:r>
              <a:rPr lang="nl-NL" sz="400" b="1" dirty="0">
                <a:solidFill>
                  <a:srgbClr val="FF0000"/>
                </a:solidFill>
              </a:rPr>
              <a:t>           </a:t>
            </a:r>
            <a:r>
              <a:rPr lang="nl-NL" sz="2400" b="1" dirty="0">
                <a:solidFill>
                  <a:srgbClr val="FF0000"/>
                </a:solidFill>
              </a:rPr>
              <a:t>Stollen van een mengsel</a:t>
            </a:r>
          </a:p>
        </p:txBody>
      </p:sp>
    </p:spTree>
    <p:extLst>
      <p:ext uri="{BB962C8B-B14F-4D97-AF65-F5344CB8AC3E}">
        <p14:creationId xmlns:p14="http://schemas.microsoft.com/office/powerpoint/2010/main" val="103973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BDAAkGBwgHBgkIBwgKCgkLDRYPDQwMDRsUFRAWIB0iIiAdHx8kKDQsJCYxJx8fLT0tMTU3Ojo6Iys/RD84QzQ5Ojf/2wBDAQoKCg0MDRoPDxo3JR8lNzc3Nzc3Nzc3Nzc3Nzc3Nzc3Nzc3Nzc3Nzc3Nzc3Nzc3Nzc3Nzc3Nzc3Nzc3Nzc3Nzf/wAARCACcAKcDASIAAhEBAxEB/8QAGwAAAwEBAQEBAAAAAAAAAAAAAAMEBQECBgf/xABEEAABAwIACQcKBQMCBwAAAAABAAIDBBEFEhMUITFUk9FBUVJzkrLSFSIzNGFxgZGisQYjMlNjNUKhYnIWJEOCg8Hw/8QAFwEBAQEBAAAAAAAAAAAAAAAAAAECA//EAB0RAQACAwEAAwAAAAAAAAAAAAABEQIhUTESUrH/2gAMAwEAAhEDEQA/AP2Gmp2ztfJI+YuyjxolcAAHEagU7MYulNv38UUHoH9bJ3yqC4BBPmMXSm37+KMxi6U2/fxVIN9S6glzGLpTb9/FT1pwfQRNlrap8MbnYoc+oeBexNtfMD8lpJFTSU9WxrKmGOVrXYwD23ANiL/IlBknCmAWyNjOFWY7mlwGdu1C1+XkuL+8JwqcEkNIwi0h0jYgc7Ni9wuGjTrI5E4YBwSAQ3B9MAb3tGOW1/sPkvMeAMGRuc5tKPOnzgtLnFoksRcNJsNZ0DRck69KBLK7A0j42R4Sa50paIw2rccfGta2nTe4SzhPAIxr4WjGLjY16x2jFuTfTqGKfkrosDYOhcx0NFAxzC0tLWAWIFh8gSF4dgDBDmyNdg2kLZWlkgMQ85pvcHnHnH5oJzhDAgkdGcKR47TYtzw3Gm3Pz6Fx2EMCNIDsKMHml/rbv0huNfXqtpVkmBsGyG8lFA73xjnv99K8jAWCg57hg+nBeSXHJjziQRp+BPzQKE+CjGZBhBpY17mFwq3WDmi5GvWBpSnYQwGzExsKR+e4tbarcbkC55eQaVe7BdC6IxOpITGSTi4gtqA+wA+CUcBYKIaDg+ms0WaMmLDRb7aECjUYJGLfCLfOa14/5s6WnUdeo86php6aeMSQzSvYdTm1DiD/AJXh+BMFyYuPQUxxIxE38saGA3DR7ARqVkEMcEbY4mhjG6mgWAQJzGLpTb9/FGYxdKbfv4qpCCXMYulNv38UZjF0pt+/iqkIIXQiCqpsR8tnPLSHSucCMUnlPsQm1HrNJ1ju45CDlB6B/Wyd8pdXgynq5xLKH441FrrJuD/Qv62TvlUoM2OmbBV01Ox8uTyMriMci5xmm5tbpFWZBnO/eO4rMwsypZXw1VHd00dPLaN8hEbhjR3uBy2vYrXYQ4Bw0gi90C83Zzybx3FGbs55N47inIQJzdnPJvHcUZuznk3juKchAnN2c8m8dxRm7OeTeO4pyECc3Zzybx3FGbs55N47inIQJzdnPJvHcUZuznk3juKchAnN2c8m8dxRm7OeTeO4pyECc3Zzybx3FGbs55N47inIQJzdnPJvHcV4miDIi5rngi1vzHc/vVKTVegd8Pug8VHrNJ1ju45CKj1mk6x3cchAYP8AQv62TvleK6asikhFJTNma4nKEvxcUcnvXvB/oX9bJ3yqUGUJql1ZSvkprSGCa7ccCwxmW/xY/FGC3VcET6eVhmdE91jjAWYTdo+AIHwVUv8AVIOol0/90aXLE6LCkNSJZAx8ZhdGLYpOsOPLcaR8VY4H5ao2U9sIy1Rsp7YT26l1QT5ao2U9sIy1Rsp7YVCEE+WqNlPbCMtUbKe2FQhBPlqjZT2wjLVGynthUIQT5ao2U9sIy1Rsp7YVCEE+WqNlPbCMtUbKe2FQhBPlqjZT2wjLVGynthUIQT5ao2U9sJc8s5jIdT4oNrnHGjSrEmq9A74fdB4qPWaTrHdxyEVPrNJ1ju45CAwf6F/Wyd8pk1RDAWiWVjC79Ic4C/uSqEhsDy4gDKyaT/vK91NJT1RY6eNryy+KTyX1oE5RsuEad8bg5hhlFwb/AN0fBdwpSNrqN0LjIDjNe0xvLDjNIc3SCDa4Hv1JD6Gkz+ljdTxPY2CW2OwO/uYeX2kqnydQ7HTbpvBA2nlbNAyRhuHC6asWjpMFw11Rg5lFTNexonDRTgDFeTy2t+oO/wALQ8nUOxU26bwSfRUhS+TqHYqbdN4I8nUOxU26bwQVIUvk6h2Km3TeCPJ1DsVNum8EFSFL5Oodipt03gjydQ7FTbpvBBUhS+TqHYqbdN4I8nUOxU26bwQVIUvk6h2Km3TeCPJ1DsVNum8EFSFL5Oodipt03gjydQ7FTbpvBBUk1OmFwseT7pfk6h2Km3TeCXPQUbIy9lJTtc0ggiJoIN/cgZUes0nWO7jkIqPWaTrHdxyEGRhqNj8BSmaRjIm1JLzIbDFyhBF8V3Prt8ta32CzQLAaNQ1BfPfiESf8M1WRdivM587HLCPzeQgix+K2as1YxDR5LX5wkvpHsQck/qtP1EvejVayg6uNZSl7YMpkZsYEkAeey2q/JZV3ruhTdp3BArCr5oGR1NPCJXxvaHtL8UZMkBxv7B53ttZXA3Urs9cCHMpiDrGM7gosFmuhizKWennqIB5znEhzmn9JsBq1i/O0q+wNhClvXdCm7TuCL13Qpu07goKkKW9d0KbtO4IvXdCm7TuCCpClvXdCm7TuCL13Qpu07ggqQpb13Qpu07gi9d0KbtO4IKkKW9d0KbtO4Ixq7oU3adwQVIUuNXdCm7TuCL13Qpu07ggqSar0Dvh90u9d0KbtO4Jc5rMmQ9sFri9nO5/cgbU+s0nWO7jkIqPWaTrHdxyEGJ+I7O/DVSwll31BAD3taHfm3tdxAGor6MWN9SloGgwOvyTSEX/3Feqmtp6R8bKiUMdJfFBB02tf7oPMlvKtP1EvejVazXVdO7CFNIJow0wzAFxtqewHX7QVXnlLtMPbCB6za2MUlWyvgpWukfiw1Egs0iIXIJPKGknR/qKrzyl2mHthcdV0rmkZxCfe8JE0Ht1LqxsE1tJSY2Cs4keaSNuLNO8uyjDcDzz+oixB0359a0s8pdoh7YSqD0JGeUu0w9sIzyl2mHthA9CRnlLtMPbCM8pdph7YQPQkZ5S7TD2wjPKXaYe2ED0JGeUu0w9sIzyl2mHthA9CRnlLtMPbCM8pdph7YQPSar0Dvh91zPKXaYe2Euoqqd0JDZ4iTYAB406UHqo9ZpOsd3HIXKj1mk6x3cchB3B/oX9bJ3ymywRTFpliY8t/TjNBt7krB/oX9bJ3yqCbIM+QU0GEaaP8qNggls3QAPOjVOVpP3IO0EqZjH4Upy5rSchLa4/1RqnIx9BvyQLytJ+5B2gjK0n7kHaCZkY+g35IyMfQb8kGfhGOCYQyU9SyOWB+UDWvaBLoIxHGx803B0coB5LKJ/4mwVSiNuFXMoJXWBEwvGHYheQJAMU2DXab8i3cjH0G/JBhj/bb8lb6Im4TwU6DLito8ji42PlG2ta97+7SuDCmCi/EFbR4wvcZRt9ABP8AhwPxCd5Moco6TMqbHc7Hc7ItuXYuLcm2vF0X5tGpepsH0c8T4pqSnkje0tex8YIcCLEEW0gjQmh1s9G4XbLTkexzUZaj/cg7TVBL+GsDSySS+TqeOaQODpYWZN7sbFxrubY3OK3T7F4OBKiBznYOwlNHcudk6oZxHdzgSfOONoAIADgBfUmujTy1J+5B2moy1J+5B2mrNzuspf6jgwFl/SUZygF32b5tg7VYmwNtKUaOnww9tfQYWnENywCne0x3bdpFrHSDe/tCkxMNYREzuabDJKV7g1joXOOoAgpmTj6DfkshmBaiMDI4VqhZpAxw11jYgG9r8o+XvTRgqfHaXYUrCAQSMZoBsb20DVyLNzxv4Yfb9aWTj6DfkjJx9BvyWY7BEzmAHCdYXB5djF9r6tGi2jRq4p1Pg50LoXZ5UPyYIIfISHXvrHx+ytzxJxxrWS7Js6Dfkk1MbBC4hjb6OT2p4OlKqvQu+H3Vc3io9ZpOsd3HIRU+s0nWO7jkIDB/oX9bJ3yvFfDUyvhdTVGSDScYFtw7m/8Avb8veD/Qv62TvlUoMlsVWyspWGpjMghmxiYy6/ns9o1CwVmTrdpg3B8S5J/VKfqJe9Gq0EuTrdpg3B8SMnW7TBuD4lUhBLk63aYNwfEjJ1u0wbg+JVIQS5Ot2mDcHxIydbtMG4PiVSEEuTrdpg3B8SMnW7TBuD4lUhBJkqzaINwfEpZsFzSVbKoVeSma0sBiY4Ag21txsVx0DSQbaVqoSNDDmnw3S1REraeejcWNZJTwEyMJJxi9pf8ApAxdLSTpOhXRPqJheKspnjltCTb6lcopcHQmeWqhYIauVoa6ojAxiG3xQekBc6DzlUe8nWbTBuD4kZOs2mDcHxKbOKuibTQ1UMtXjnEfUwMHm2aTjPbfQCR/bfSdQV0M8Uw/Lka4jWAdI945FKCslWbTBuD4l4nZViM49RCW3FwISL6f9ys0JVT6B/w+6BdR6zSdY7uOQu1HrNJ1ju45CAwf6F/Wyd8rlbXw0TomzCQmV2K3EYTp9p5P/fIu4P8AQv62TvlUWBQZYr4Za2lnblMR0MwFoydT2DkvzFWZ7D/LuX8Et0FXnoe2qAp8YHJ4g1AWtf2k3+CtQTZ7D/LuX8EGugbryo/8L+CpUVfBVykZpVZDzSD5oOkkWPwsfmgZnsP8u5fwRnsP8u5fwVDeW66gmNdABf8AN3L+CBXQkf8AU3L+C7WxTSxgU85hcHXLg0G45tK7RxzMiIqZRI8uJuG2AB5EHnPYf5dy/gjPYf5dy/gnhzCbBzSea68zXLCGSBjuQ2Bt80ChXQEXGVI58i/gjPYf5dy/gl0UNXETnNUJhYAeaBq1n48ytQTZ7D/LuX8ECvgJI/NuNf5L+CoKgp6auZUtdLXY8Qe5xZkwLgjQ34a7oHmtgP7m5fwUlVFg2rnhqKmnL54L5GUwOx47ixxXWuLjRoWouHUgx6uqqIIJMxcJ5cUmOKpjkaCebHDSQPgSu1WGIoqd2Xpqtp0XLKd8gOnkIH3ATp6avdUPfDW4kbrAMMYOLq0j26CPj89EAcytieo9ZpOsPcchcqPWaTrD3HIUBg/0Lutk75VSjzVzC4R1MzWlxdijFsCTc8iMhJtc/wBPhQWIUeQk2uf6fCjISbXP9PhQWIUeQk2uf6fCjISbXP8AT4UFiFHkJNrn+nwoyEm1z/T4UFiFHkJNrn+nwoyEm1z/AE+FBLV/h7BlZO+eenJkf+pzZntvpvyEcq8VH4YwVUy5Sane512n1iQatWp2lW5CTa5/p8KMhJtc/wBPhQOo6aOjpo6eEOEcYs3GcXH5nSU5R5CTa5/p8KMhJtc/0+FBYhR5CTa5/p8KMhJtc/0+FBYhR5CTa5/p8KMhJtc/0+FBYhR5CTa5/p8KMhJtc/0+FB6qPWaTrHdxyFyOnOWY+SeWTEuWh2La9rcgHOhB/9k="/>
          <p:cNvSpPr>
            <a:spLocks noChangeAspect="1" noChangeArrowheads="1"/>
          </p:cNvSpPr>
          <p:nvPr/>
        </p:nvSpPr>
        <p:spPr bwMode="auto">
          <a:xfrm>
            <a:off x="0" y="-474663"/>
            <a:ext cx="1038225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nl-NL" altLang="nl-NL"/>
          </a:p>
        </p:txBody>
      </p:sp>
      <p:pic>
        <p:nvPicPr>
          <p:cNvPr id="2051" name="Picture 4" descr="http://www.thuisexperimenteren.nl/science/stolling/meltin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7013" r="1904" b="8516"/>
          <a:stretch/>
        </p:blipFill>
        <p:spPr bwMode="auto">
          <a:xfrm>
            <a:off x="358923" y="205099"/>
            <a:ext cx="8785077" cy="634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DCCD754-B0A4-40E7-AFFD-81AD73E92381}"/>
              </a:ext>
            </a:extLst>
          </p:cNvPr>
          <p:cNvSpPr txBox="1"/>
          <p:nvPr/>
        </p:nvSpPr>
        <p:spPr>
          <a:xfrm>
            <a:off x="57447" y="966497"/>
            <a:ext cx="461665" cy="170617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nl-NL" b="1" dirty="0"/>
              <a:t>temperatuur (</a:t>
            </a:r>
            <a:r>
              <a:rPr lang="nl-NL" b="1" baseline="30000" dirty="0"/>
              <a:t>0</a:t>
            </a:r>
            <a:r>
              <a:rPr lang="nl-NL" b="1" dirty="0"/>
              <a:t>C)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E393F9C-EBEB-40EF-B81C-FE793FA809FA}"/>
              </a:ext>
            </a:extLst>
          </p:cNvPr>
          <p:cNvSpPr txBox="1"/>
          <p:nvPr/>
        </p:nvSpPr>
        <p:spPr>
          <a:xfrm>
            <a:off x="7058826" y="636995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tijd (sec)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E857F37-6188-41CF-8F69-E4C4015F3DB8}"/>
              </a:ext>
            </a:extLst>
          </p:cNvPr>
          <p:cNvSpPr/>
          <p:nvPr/>
        </p:nvSpPr>
        <p:spPr>
          <a:xfrm>
            <a:off x="5811140" y="4700187"/>
            <a:ext cx="2204815" cy="2050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67D0FE1-10DD-4AFF-8C62-0F7CEE313D49}"/>
              </a:ext>
            </a:extLst>
          </p:cNvPr>
          <p:cNvSpPr txBox="1"/>
          <p:nvPr/>
        </p:nvSpPr>
        <p:spPr>
          <a:xfrm>
            <a:off x="0" y="4441950"/>
            <a:ext cx="9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stolpunt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475615C-1272-CA38-57BF-9F37E1998D3A}"/>
              </a:ext>
            </a:extLst>
          </p:cNvPr>
          <p:cNvSpPr txBox="1"/>
          <p:nvPr/>
        </p:nvSpPr>
        <p:spPr>
          <a:xfrm>
            <a:off x="4085359" y="720000"/>
            <a:ext cx="3996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     Stollen van zuiver kaarsvet</a:t>
            </a:r>
          </a:p>
        </p:txBody>
      </p:sp>
    </p:spTree>
    <p:extLst>
      <p:ext uri="{BB962C8B-B14F-4D97-AF65-F5344CB8AC3E}">
        <p14:creationId xmlns:p14="http://schemas.microsoft.com/office/powerpoint/2010/main" val="27500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D093028-A0E5-D42E-C030-BD9600374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2" y="604006"/>
            <a:ext cx="8649049" cy="537734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56EFDF4-2C56-6EF6-BEE3-F21FA4A1E6F2}"/>
              </a:ext>
            </a:extLst>
          </p:cNvPr>
          <p:cNvSpPr txBox="1"/>
          <p:nvPr/>
        </p:nvSpPr>
        <p:spPr>
          <a:xfrm>
            <a:off x="4110527" y="726392"/>
            <a:ext cx="203292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     Zuivere stof</a:t>
            </a:r>
          </a:p>
        </p:txBody>
      </p:sp>
    </p:spTree>
    <p:extLst>
      <p:ext uri="{BB962C8B-B14F-4D97-AF65-F5344CB8AC3E}">
        <p14:creationId xmlns:p14="http://schemas.microsoft.com/office/powerpoint/2010/main" val="202738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1CE2AD6-E0E2-7AF3-7A74-C03A584A9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731"/>
            <a:ext cx="9144000" cy="54805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C41FEC9-8BBC-840B-75D0-653AC18965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35" b="85335"/>
          <a:stretch/>
        </p:blipFill>
        <p:spPr>
          <a:xfrm>
            <a:off x="142613" y="604007"/>
            <a:ext cx="1770078" cy="78856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9A5B425-E268-0388-3996-68D1E149F861}"/>
              </a:ext>
            </a:extLst>
          </p:cNvPr>
          <p:cNvSpPr txBox="1"/>
          <p:nvPr/>
        </p:nvSpPr>
        <p:spPr>
          <a:xfrm>
            <a:off x="4110527" y="726392"/>
            <a:ext cx="16193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     Mengsel</a:t>
            </a:r>
          </a:p>
        </p:txBody>
      </p:sp>
    </p:spTree>
    <p:extLst>
      <p:ext uri="{BB962C8B-B14F-4D97-AF65-F5344CB8AC3E}">
        <p14:creationId xmlns:p14="http://schemas.microsoft.com/office/powerpoint/2010/main" val="15065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89901" y="620785"/>
            <a:ext cx="8017366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Zuivere stoffen:</a:t>
            </a:r>
          </a:p>
          <a:p>
            <a:endParaRPr lang="nl-NL" sz="4000" dirty="0"/>
          </a:p>
          <a:p>
            <a:r>
              <a:rPr lang="nl-NL" sz="4000" dirty="0"/>
              <a:t>	</a:t>
            </a:r>
            <a:r>
              <a:rPr lang="nl-NL" sz="4000" dirty="0">
                <a:solidFill>
                  <a:srgbClr val="FF0000"/>
                </a:solidFill>
              </a:rPr>
              <a:t>Elementen			</a:t>
            </a:r>
          </a:p>
          <a:p>
            <a:endParaRPr lang="nl-NL" sz="4000" baseline="-25000" dirty="0">
              <a:solidFill>
                <a:srgbClr val="FF0000"/>
              </a:solidFill>
            </a:endParaRPr>
          </a:p>
          <a:p>
            <a:r>
              <a:rPr lang="nl-NL" sz="4000" baseline="-25000" dirty="0">
                <a:solidFill>
                  <a:srgbClr val="FF0000"/>
                </a:solidFill>
              </a:rPr>
              <a:t>	</a:t>
            </a:r>
            <a:r>
              <a:rPr lang="nl-NL" sz="4000" dirty="0">
                <a:solidFill>
                  <a:srgbClr val="FF0000"/>
                </a:solidFill>
              </a:rPr>
              <a:t>Verbindingen</a:t>
            </a:r>
            <a:r>
              <a:rPr lang="nl-NL" sz="4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3171901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89901" y="620785"/>
            <a:ext cx="8017366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Zuivere stoffen:</a:t>
            </a:r>
          </a:p>
          <a:p>
            <a:endParaRPr lang="nl-NL" sz="4000" dirty="0"/>
          </a:p>
          <a:p>
            <a:r>
              <a:rPr lang="nl-NL" sz="4000" dirty="0"/>
              <a:t>	</a:t>
            </a:r>
            <a:r>
              <a:rPr lang="nl-NL" sz="4000" dirty="0">
                <a:solidFill>
                  <a:srgbClr val="FF0000"/>
                </a:solidFill>
              </a:rPr>
              <a:t>Elementen			    bijv. zuurstof  O</a:t>
            </a:r>
            <a:r>
              <a:rPr lang="nl-NL" sz="4000" baseline="-25000" dirty="0">
                <a:solidFill>
                  <a:srgbClr val="FF0000"/>
                </a:solidFill>
              </a:rPr>
              <a:t>2</a:t>
            </a:r>
            <a:endParaRPr lang="nl-NL" sz="4000" dirty="0">
              <a:solidFill>
                <a:srgbClr val="FF0000"/>
              </a:solidFill>
            </a:endParaRPr>
          </a:p>
          <a:p>
            <a:endParaRPr lang="nl-NL" sz="4000" baseline="-25000" dirty="0"/>
          </a:p>
          <a:p>
            <a:r>
              <a:rPr lang="nl-NL" sz="4000" baseline="-25000" dirty="0"/>
              <a:t>	</a:t>
            </a:r>
            <a:r>
              <a:rPr lang="nl-NL" sz="4000" dirty="0"/>
              <a:t>Verbindingen	</a:t>
            </a:r>
          </a:p>
        </p:txBody>
      </p:sp>
    </p:spTree>
    <p:extLst>
      <p:ext uri="{BB962C8B-B14F-4D97-AF65-F5344CB8AC3E}">
        <p14:creationId xmlns:p14="http://schemas.microsoft.com/office/powerpoint/2010/main" val="385083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A8201E0-5DBC-413E-BCFA-F6A7EA86A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237571" y="1282082"/>
            <a:ext cx="4272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>
                <a:solidFill>
                  <a:schemeClr val="bg1"/>
                </a:solidFill>
              </a:rPr>
              <a:t>Zuiver ?</a:t>
            </a:r>
          </a:p>
        </p:txBody>
      </p:sp>
    </p:spTree>
    <p:extLst>
      <p:ext uri="{BB962C8B-B14F-4D97-AF65-F5344CB8AC3E}">
        <p14:creationId xmlns:p14="http://schemas.microsoft.com/office/powerpoint/2010/main" val="31717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89901" y="620785"/>
            <a:ext cx="8017366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Zuivere stoffen:</a:t>
            </a:r>
          </a:p>
          <a:p>
            <a:endParaRPr lang="nl-NL" sz="4000" dirty="0"/>
          </a:p>
          <a:p>
            <a:r>
              <a:rPr lang="nl-NL" sz="4000" dirty="0"/>
              <a:t>	Elementen			    bijv. zuurstof  O</a:t>
            </a:r>
            <a:r>
              <a:rPr lang="nl-NL" sz="4000" baseline="-25000" dirty="0"/>
              <a:t>2</a:t>
            </a:r>
            <a:endParaRPr lang="nl-NL" sz="4000" dirty="0"/>
          </a:p>
          <a:p>
            <a:endParaRPr lang="nl-NL" sz="4000" baseline="-25000" dirty="0"/>
          </a:p>
          <a:p>
            <a:r>
              <a:rPr lang="nl-NL" sz="4000" baseline="-25000" dirty="0"/>
              <a:t>	</a:t>
            </a:r>
            <a:r>
              <a:rPr lang="nl-NL" sz="4000" dirty="0">
                <a:solidFill>
                  <a:srgbClr val="FF0000"/>
                </a:solidFill>
              </a:rPr>
              <a:t>Verbindingen	    bijv. water  H</a:t>
            </a:r>
            <a:r>
              <a:rPr lang="nl-NL" sz="4000" baseline="-25000" dirty="0">
                <a:solidFill>
                  <a:srgbClr val="FF0000"/>
                </a:solidFill>
              </a:rPr>
              <a:t>2</a:t>
            </a:r>
            <a:r>
              <a:rPr lang="nl-NL" sz="4000" dirty="0">
                <a:solidFill>
                  <a:srgbClr val="FF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14576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89901" y="620785"/>
            <a:ext cx="7021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Formules van elementen</a:t>
            </a:r>
          </a:p>
        </p:txBody>
      </p:sp>
    </p:spTree>
    <p:extLst>
      <p:ext uri="{BB962C8B-B14F-4D97-AF65-F5344CB8AC3E}">
        <p14:creationId xmlns:p14="http://schemas.microsoft.com/office/powerpoint/2010/main" val="392762520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B23EB2F3-588F-44A1-9A9D-B3FE219AA895}"/>
              </a:ext>
            </a:extLst>
          </p:cNvPr>
          <p:cNvSpPr txBox="1"/>
          <p:nvPr/>
        </p:nvSpPr>
        <p:spPr>
          <a:xfrm>
            <a:off x="2399251" y="4798503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Waterstofatoom</a:t>
            </a:r>
          </a:p>
          <a:p>
            <a:endParaRPr lang="nl-NL" sz="3600" dirty="0"/>
          </a:p>
          <a:p>
            <a:r>
              <a:rPr lang="nl-NL" sz="3600" dirty="0"/>
              <a:t>   </a:t>
            </a:r>
            <a:r>
              <a:rPr lang="nl-NL" sz="3600" dirty="0">
                <a:solidFill>
                  <a:schemeClr val="bg1"/>
                </a:solidFill>
              </a:rPr>
              <a:t>molecuulformule    </a:t>
            </a:r>
            <a:r>
              <a:rPr lang="nl-NL" sz="3600" dirty="0">
                <a:solidFill>
                  <a:srgbClr val="FF0000"/>
                </a:solidFill>
              </a:rPr>
              <a:t>H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0" t="27826" r="18155" b="42864"/>
          <a:stretch/>
        </p:blipFill>
        <p:spPr>
          <a:xfrm rot="1695346">
            <a:off x="4795499" y="1168477"/>
            <a:ext cx="3772355" cy="3255464"/>
          </a:xfrm>
          <a:prstGeom prst="rect">
            <a:avLst/>
          </a:prstGeom>
        </p:spPr>
      </p:pic>
      <p:sp>
        <p:nvSpPr>
          <p:cNvPr id="3" name="Maan 2"/>
          <p:cNvSpPr/>
          <p:nvPr/>
        </p:nvSpPr>
        <p:spPr>
          <a:xfrm>
            <a:off x="3053592" y="1795243"/>
            <a:ext cx="2076921" cy="1728132"/>
          </a:xfrm>
          <a:prstGeom prst="moon">
            <a:avLst>
              <a:gd name="adj" fmla="val 87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2365695" y="4799752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            </a:t>
            </a:r>
          </a:p>
          <a:p>
            <a:endParaRPr lang="nl-NL" sz="3600" dirty="0"/>
          </a:p>
          <a:p>
            <a:r>
              <a:rPr lang="nl-NL" sz="3600" dirty="0"/>
              <a:t>                   </a:t>
            </a:r>
            <a:r>
              <a:rPr lang="nl-NL" sz="3600" dirty="0">
                <a:solidFill>
                  <a:srgbClr val="FF0000"/>
                </a:solidFill>
              </a:rPr>
              <a:t>symbool  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981350" y="1852588"/>
            <a:ext cx="1543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69173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0" t="23218" r="18155" b="27029"/>
          <a:stretch/>
        </p:blipFill>
        <p:spPr>
          <a:xfrm rot="1695346">
            <a:off x="1119127" y="-268584"/>
            <a:ext cx="7367781" cy="552583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981350" y="1852588"/>
            <a:ext cx="1543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/>
              <a:t>H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606763" y="1852588"/>
            <a:ext cx="1543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/>
              <a:t>H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399251" y="4798503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Waterstofmolecuul</a:t>
            </a:r>
          </a:p>
          <a:p>
            <a:endParaRPr lang="nl-NL" sz="3600" dirty="0"/>
          </a:p>
          <a:p>
            <a:r>
              <a:rPr lang="nl-NL" sz="3600" dirty="0"/>
              <a:t>   </a:t>
            </a:r>
            <a:r>
              <a:rPr lang="nl-NL" sz="3600" dirty="0">
                <a:solidFill>
                  <a:srgbClr val="FF0000"/>
                </a:solidFill>
              </a:rPr>
              <a:t>molecuulformule    H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  <a:endParaRPr lang="nl-N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3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720000" y="288000"/>
            <a:ext cx="1252166" cy="939125"/>
            <a:chOff x="720000" y="288000"/>
            <a:chExt cx="1252166" cy="939125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8" name="Tekstvak 7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10" name="Groep 9"/>
          <p:cNvGrpSpPr/>
          <p:nvPr/>
        </p:nvGrpSpPr>
        <p:grpSpPr>
          <a:xfrm rot="3618409">
            <a:off x="1430861" y="2969469"/>
            <a:ext cx="1252166" cy="939125"/>
            <a:chOff x="720000" y="288000"/>
            <a:chExt cx="1252166" cy="939125"/>
          </a:xfrm>
        </p:grpSpPr>
        <p:pic>
          <p:nvPicPr>
            <p:cNvPr id="11" name="Afbeelding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13" name="Groep 12"/>
          <p:cNvGrpSpPr/>
          <p:nvPr/>
        </p:nvGrpSpPr>
        <p:grpSpPr>
          <a:xfrm rot="19855021">
            <a:off x="5647135" y="1612352"/>
            <a:ext cx="1252166" cy="939125"/>
            <a:chOff x="720000" y="288000"/>
            <a:chExt cx="1252166" cy="939125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16" name="Groep 15"/>
          <p:cNvGrpSpPr/>
          <p:nvPr/>
        </p:nvGrpSpPr>
        <p:grpSpPr>
          <a:xfrm rot="390750">
            <a:off x="7488657" y="186533"/>
            <a:ext cx="1252166" cy="939125"/>
            <a:chOff x="720000" y="288000"/>
            <a:chExt cx="1252166" cy="939125"/>
          </a:xfrm>
        </p:grpSpPr>
        <p:pic>
          <p:nvPicPr>
            <p:cNvPr id="17" name="Afbeelding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18" name="Tekstvak 17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19" name="Groep 18"/>
          <p:cNvGrpSpPr/>
          <p:nvPr/>
        </p:nvGrpSpPr>
        <p:grpSpPr>
          <a:xfrm rot="21166327">
            <a:off x="2095170" y="1671053"/>
            <a:ext cx="1252166" cy="939125"/>
            <a:chOff x="720000" y="288000"/>
            <a:chExt cx="1252166" cy="939125"/>
          </a:xfrm>
        </p:grpSpPr>
        <p:pic>
          <p:nvPicPr>
            <p:cNvPr id="20" name="Afbeelding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21" name="Tekstvak 20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22" name="Groep 21"/>
          <p:cNvGrpSpPr/>
          <p:nvPr/>
        </p:nvGrpSpPr>
        <p:grpSpPr>
          <a:xfrm rot="2466423">
            <a:off x="3894467" y="692875"/>
            <a:ext cx="1252166" cy="939125"/>
            <a:chOff x="720000" y="288000"/>
            <a:chExt cx="1252166" cy="939125"/>
          </a:xfrm>
        </p:grpSpPr>
        <p:pic>
          <p:nvPicPr>
            <p:cNvPr id="23" name="Afbeelding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24" name="Tekstvak 23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grpSp>
        <p:nvGrpSpPr>
          <p:cNvPr id="25" name="Groep 24"/>
          <p:cNvGrpSpPr/>
          <p:nvPr/>
        </p:nvGrpSpPr>
        <p:grpSpPr>
          <a:xfrm rot="21223704">
            <a:off x="4568100" y="3229739"/>
            <a:ext cx="1252166" cy="939125"/>
            <a:chOff x="720000" y="288000"/>
            <a:chExt cx="1252166" cy="939125"/>
          </a:xfrm>
        </p:grpSpPr>
        <p:pic>
          <p:nvPicPr>
            <p:cNvPr id="26" name="Afbeelding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0" t="23218" r="18155" b="27029"/>
            <a:stretch/>
          </p:blipFill>
          <p:spPr>
            <a:xfrm rot="1745728">
              <a:off x="720000" y="288000"/>
              <a:ext cx="1252166" cy="939125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833761" y="486561"/>
              <a:ext cx="1070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/>
                <a:t>H </a:t>
              </a:r>
              <a:r>
                <a:rPr lang="nl-NL" sz="400" dirty="0"/>
                <a:t>                      </a:t>
              </a:r>
              <a:r>
                <a:rPr lang="nl-NL" sz="3200" dirty="0" err="1"/>
                <a:t>H</a:t>
              </a:r>
              <a:endParaRPr lang="nl-NL" sz="3200" dirty="0"/>
            </a:p>
          </p:txBody>
        </p:sp>
      </p:grpSp>
      <p:sp>
        <p:nvSpPr>
          <p:cNvPr id="28" name="Tekstvak 27"/>
          <p:cNvSpPr txBox="1"/>
          <p:nvPr/>
        </p:nvSpPr>
        <p:spPr>
          <a:xfrm>
            <a:off x="2399251" y="4798503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Waterstof (gas)</a:t>
            </a:r>
          </a:p>
          <a:p>
            <a:endParaRPr lang="nl-NL" sz="3600" dirty="0"/>
          </a:p>
          <a:p>
            <a:r>
              <a:rPr lang="nl-NL" sz="3600" dirty="0"/>
              <a:t>   </a:t>
            </a:r>
            <a:r>
              <a:rPr lang="nl-NL" sz="3600" dirty="0">
                <a:solidFill>
                  <a:srgbClr val="FF0000"/>
                </a:solidFill>
              </a:rPr>
              <a:t>            H</a:t>
            </a:r>
            <a:r>
              <a:rPr lang="nl-NL" sz="3600" baseline="-25000" dirty="0">
                <a:solidFill>
                  <a:srgbClr val="FF0000"/>
                </a:solidFill>
              </a:rPr>
              <a:t>2 </a:t>
            </a:r>
            <a:r>
              <a:rPr lang="nl-NL" sz="3600" dirty="0">
                <a:solidFill>
                  <a:srgbClr val="FF0000"/>
                </a:solidFill>
              </a:rPr>
              <a:t>(g)</a:t>
            </a:r>
          </a:p>
        </p:txBody>
      </p:sp>
    </p:spTree>
    <p:extLst>
      <p:ext uri="{BB962C8B-B14F-4D97-AF65-F5344CB8AC3E}">
        <p14:creationId xmlns:p14="http://schemas.microsoft.com/office/powerpoint/2010/main" val="290440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215">
            <a:off x="5439298" y="1665029"/>
            <a:ext cx="2761905" cy="242857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1347">
            <a:off x="1222113" y="2046693"/>
            <a:ext cx="2638793" cy="18195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496239" y="2474752"/>
            <a:ext cx="7222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O      O                 O    O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441196" y="4492115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Zuurstof</a:t>
            </a:r>
          </a:p>
          <a:p>
            <a:r>
              <a:rPr lang="nl-NL" sz="3600" dirty="0"/>
              <a:t>   </a:t>
            </a:r>
            <a:r>
              <a:rPr lang="nl-NL" sz="3600" dirty="0">
                <a:solidFill>
                  <a:srgbClr val="FF0000"/>
                </a:solidFill>
              </a:rPr>
              <a:t>              </a:t>
            </a:r>
            <a:r>
              <a:rPr lang="nl-NL" sz="5400" dirty="0">
                <a:solidFill>
                  <a:srgbClr val="FF0000"/>
                </a:solidFill>
              </a:rPr>
              <a:t>O</a:t>
            </a:r>
            <a:r>
              <a:rPr lang="nl-NL" sz="5400" baseline="-25000" dirty="0">
                <a:solidFill>
                  <a:srgbClr val="FF0000"/>
                </a:solidFill>
              </a:rPr>
              <a:t>2 </a:t>
            </a:r>
            <a:endParaRPr lang="nl-NL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02" y="1201283"/>
            <a:ext cx="1701620" cy="128859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900881" y="1430079"/>
            <a:ext cx="2390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chemeClr val="bg1"/>
                </a:solidFill>
              </a:rPr>
              <a:t>N </a:t>
            </a:r>
            <a:r>
              <a:rPr lang="nl-NL" sz="400" dirty="0">
                <a:solidFill>
                  <a:schemeClr val="bg1"/>
                </a:solidFill>
              </a:rPr>
              <a:t>               </a:t>
            </a:r>
            <a:r>
              <a:rPr lang="nl-NL" sz="4800" dirty="0" err="1">
                <a:solidFill>
                  <a:schemeClr val="bg1"/>
                </a:solidFill>
              </a:rPr>
              <a:t>N</a:t>
            </a:r>
            <a:r>
              <a:rPr lang="nl-NL" sz="48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441196" y="4492115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          Stikstof</a:t>
            </a:r>
          </a:p>
          <a:p>
            <a:r>
              <a:rPr lang="nl-NL" sz="3600" dirty="0"/>
              <a:t>   </a:t>
            </a:r>
            <a:r>
              <a:rPr lang="nl-NL" sz="3600" dirty="0">
                <a:solidFill>
                  <a:srgbClr val="FF0000"/>
                </a:solidFill>
              </a:rPr>
              <a:t>              </a:t>
            </a:r>
            <a:r>
              <a:rPr lang="nl-NL" sz="5400" dirty="0">
                <a:solidFill>
                  <a:srgbClr val="FF0000"/>
                </a:solidFill>
              </a:rPr>
              <a:t>N</a:t>
            </a:r>
            <a:r>
              <a:rPr lang="nl-NL" sz="5400" baseline="-25000" dirty="0">
                <a:solidFill>
                  <a:srgbClr val="FF0000"/>
                </a:solidFill>
              </a:rPr>
              <a:t>2 </a:t>
            </a:r>
            <a:endParaRPr lang="nl-NL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2760">
            <a:off x="2138484" y="830248"/>
            <a:ext cx="1905000" cy="1905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259">
            <a:off x="4591176" y="2114790"/>
            <a:ext cx="1893096" cy="135958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423">
            <a:off x="6325298" y="3778859"/>
            <a:ext cx="2684477" cy="1881575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DFC18C64-D1A6-4331-8A73-D0757D146648}"/>
              </a:ext>
            </a:extLst>
          </p:cNvPr>
          <p:cNvGrpSpPr/>
          <p:nvPr/>
        </p:nvGrpSpPr>
        <p:grpSpPr>
          <a:xfrm>
            <a:off x="351890" y="300950"/>
            <a:ext cx="1392065" cy="876650"/>
            <a:chOff x="440878" y="282246"/>
            <a:chExt cx="1392065" cy="876650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6161">
              <a:off x="440878" y="282246"/>
              <a:ext cx="1118695" cy="876650"/>
            </a:xfrm>
            <a:prstGeom prst="rect">
              <a:avLst/>
            </a:prstGeom>
          </p:spPr>
        </p:pic>
        <p:sp>
          <p:nvSpPr>
            <p:cNvPr id="7" name="Tekstvak 6"/>
            <p:cNvSpPr txBox="1"/>
            <p:nvPr/>
          </p:nvSpPr>
          <p:spPr>
            <a:xfrm>
              <a:off x="641706" y="418320"/>
              <a:ext cx="1191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/>
                <a:t>F </a:t>
              </a:r>
              <a:r>
                <a:rPr lang="nl-NL" sz="400" dirty="0"/>
                <a:t>          </a:t>
              </a:r>
              <a:r>
                <a:rPr lang="nl-NL" sz="3600" dirty="0" err="1"/>
                <a:t>F</a:t>
              </a:r>
              <a:endParaRPr lang="nl-NL" sz="3600" dirty="0"/>
            </a:p>
          </p:txBody>
        </p:sp>
      </p:grpSp>
      <p:sp>
        <p:nvSpPr>
          <p:cNvPr id="8" name="Tekstvak 7"/>
          <p:cNvSpPr txBox="1"/>
          <p:nvPr/>
        </p:nvSpPr>
        <p:spPr>
          <a:xfrm>
            <a:off x="2350464" y="1428805"/>
            <a:ext cx="1677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Cl     </a:t>
            </a:r>
            <a:r>
              <a:rPr lang="nl-NL" sz="4000" dirty="0" err="1"/>
              <a:t>Cl</a:t>
            </a:r>
            <a:endParaRPr lang="nl-NL" sz="4000" dirty="0"/>
          </a:p>
        </p:txBody>
      </p:sp>
      <p:sp>
        <p:nvSpPr>
          <p:cNvPr id="9" name="Tekstvak 8"/>
          <p:cNvSpPr txBox="1"/>
          <p:nvPr/>
        </p:nvSpPr>
        <p:spPr>
          <a:xfrm>
            <a:off x="4577077" y="2469448"/>
            <a:ext cx="1656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" dirty="0">
                <a:solidFill>
                  <a:schemeClr val="bg1"/>
                </a:solidFill>
              </a:rPr>
              <a:t>                    </a:t>
            </a:r>
            <a:r>
              <a:rPr lang="nl-NL" sz="4000" dirty="0">
                <a:solidFill>
                  <a:schemeClr val="bg1"/>
                </a:solidFill>
              </a:rPr>
              <a:t>Br   </a:t>
            </a:r>
            <a:r>
              <a:rPr lang="nl-NL" sz="4000" dirty="0" err="1">
                <a:solidFill>
                  <a:schemeClr val="bg1"/>
                </a:solidFill>
              </a:rPr>
              <a:t>Br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795083" y="4228051"/>
            <a:ext cx="1820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 </a:t>
            </a:r>
            <a:r>
              <a:rPr lang="nl-NL" sz="5400" dirty="0">
                <a:solidFill>
                  <a:schemeClr val="bg1"/>
                </a:solidFill>
              </a:rPr>
              <a:t>I      </a:t>
            </a:r>
            <a:r>
              <a:rPr lang="nl-NL" sz="5400" dirty="0" err="1">
                <a:solidFill>
                  <a:schemeClr val="bg1"/>
                </a:solidFill>
              </a:rPr>
              <a:t>I</a:t>
            </a:r>
            <a:endParaRPr lang="nl-NL" sz="5400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67508" y="1129605"/>
            <a:ext cx="89342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Fluor</a:t>
            </a:r>
          </a:p>
          <a:p>
            <a:r>
              <a:rPr lang="nl-NL" sz="3600" dirty="0"/>
              <a:t>     </a:t>
            </a:r>
            <a:r>
              <a:rPr lang="nl-NL" sz="3600" dirty="0">
                <a:solidFill>
                  <a:srgbClr val="FF0000"/>
                </a:solidFill>
              </a:rPr>
              <a:t>F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nl-NL" sz="3600" dirty="0"/>
              <a:t>                      Chloor</a:t>
            </a:r>
          </a:p>
          <a:p>
            <a:r>
              <a:rPr lang="nl-NL" sz="3600" dirty="0"/>
              <a:t>			             </a:t>
            </a:r>
            <a:r>
              <a:rPr lang="nl-NL" sz="3600" dirty="0">
                <a:solidFill>
                  <a:srgbClr val="FF0000"/>
                </a:solidFill>
              </a:rPr>
              <a:t>Cl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nl-NL" sz="3600" dirty="0"/>
              <a:t>					 					Broom</a:t>
            </a:r>
          </a:p>
          <a:p>
            <a:r>
              <a:rPr lang="nl-NL" sz="3600" dirty="0"/>
              <a:t>					                           </a:t>
            </a:r>
            <a:r>
              <a:rPr lang="nl-NL" sz="3600" dirty="0">
                <a:solidFill>
                  <a:srgbClr val="FF0000"/>
                </a:solidFill>
              </a:rPr>
              <a:t>Br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							                                     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nl-NL" sz="3600" dirty="0"/>
              <a:t>ood</a:t>
            </a:r>
          </a:p>
          <a:p>
            <a:r>
              <a:rPr lang="nl-NL" sz="3600" dirty="0">
                <a:solidFill>
                  <a:srgbClr val="FF0000"/>
                </a:solidFill>
              </a:rPr>
              <a:t>							                                         I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828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2760">
            <a:off x="2138484" y="830248"/>
            <a:ext cx="1905000" cy="1905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259">
            <a:off x="4591176" y="2114790"/>
            <a:ext cx="1893096" cy="135958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423">
            <a:off x="6325298" y="3778859"/>
            <a:ext cx="2684477" cy="1881575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DFC18C64-D1A6-4331-8A73-D0757D146648}"/>
              </a:ext>
            </a:extLst>
          </p:cNvPr>
          <p:cNvGrpSpPr/>
          <p:nvPr/>
        </p:nvGrpSpPr>
        <p:grpSpPr>
          <a:xfrm>
            <a:off x="351890" y="300950"/>
            <a:ext cx="1392065" cy="876650"/>
            <a:chOff x="440878" y="282246"/>
            <a:chExt cx="1392065" cy="876650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6161">
              <a:off x="440878" y="282246"/>
              <a:ext cx="1118695" cy="876650"/>
            </a:xfrm>
            <a:prstGeom prst="rect">
              <a:avLst/>
            </a:prstGeom>
          </p:spPr>
        </p:pic>
        <p:sp>
          <p:nvSpPr>
            <p:cNvPr id="7" name="Tekstvak 6"/>
            <p:cNvSpPr txBox="1"/>
            <p:nvPr/>
          </p:nvSpPr>
          <p:spPr>
            <a:xfrm>
              <a:off x="641706" y="418320"/>
              <a:ext cx="1191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/>
                <a:t>F </a:t>
              </a:r>
              <a:r>
                <a:rPr lang="nl-NL" sz="400" dirty="0"/>
                <a:t>          </a:t>
              </a:r>
              <a:r>
                <a:rPr lang="nl-NL" sz="3600" dirty="0" err="1"/>
                <a:t>F</a:t>
              </a:r>
              <a:endParaRPr lang="nl-NL" sz="3600" dirty="0"/>
            </a:p>
          </p:txBody>
        </p:sp>
      </p:grpSp>
      <p:sp>
        <p:nvSpPr>
          <p:cNvPr id="8" name="Tekstvak 7"/>
          <p:cNvSpPr txBox="1"/>
          <p:nvPr/>
        </p:nvSpPr>
        <p:spPr>
          <a:xfrm>
            <a:off x="2350464" y="1428805"/>
            <a:ext cx="1677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Cl     </a:t>
            </a:r>
            <a:r>
              <a:rPr lang="nl-NL" sz="4000" dirty="0" err="1"/>
              <a:t>Cl</a:t>
            </a:r>
            <a:endParaRPr lang="nl-NL" sz="4000" dirty="0"/>
          </a:p>
        </p:txBody>
      </p:sp>
      <p:sp>
        <p:nvSpPr>
          <p:cNvPr id="9" name="Tekstvak 8"/>
          <p:cNvSpPr txBox="1"/>
          <p:nvPr/>
        </p:nvSpPr>
        <p:spPr>
          <a:xfrm>
            <a:off x="4577077" y="2469448"/>
            <a:ext cx="1656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" dirty="0">
                <a:solidFill>
                  <a:schemeClr val="bg1"/>
                </a:solidFill>
              </a:rPr>
              <a:t>                    </a:t>
            </a:r>
            <a:r>
              <a:rPr lang="nl-NL" sz="4000" dirty="0">
                <a:solidFill>
                  <a:schemeClr val="bg1"/>
                </a:solidFill>
              </a:rPr>
              <a:t>Br   </a:t>
            </a:r>
            <a:r>
              <a:rPr lang="nl-NL" sz="4000" dirty="0" err="1">
                <a:solidFill>
                  <a:schemeClr val="bg1"/>
                </a:solidFill>
              </a:rPr>
              <a:t>Br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795083" y="4228051"/>
            <a:ext cx="1820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 </a:t>
            </a:r>
            <a:r>
              <a:rPr lang="nl-NL" sz="5400" dirty="0">
                <a:solidFill>
                  <a:schemeClr val="bg1"/>
                </a:solidFill>
              </a:rPr>
              <a:t>I      </a:t>
            </a:r>
            <a:r>
              <a:rPr lang="nl-NL" sz="5400" dirty="0" err="1">
                <a:solidFill>
                  <a:schemeClr val="bg1"/>
                </a:solidFill>
              </a:rPr>
              <a:t>I</a:t>
            </a:r>
            <a:endParaRPr lang="nl-NL" sz="5400" dirty="0">
              <a:solidFill>
                <a:schemeClr val="bg1"/>
              </a:solidFill>
            </a:endParaRP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5350F288-8BC3-477E-A12E-E16CBBADBB12}"/>
              </a:ext>
            </a:extLst>
          </p:cNvPr>
          <p:cNvGrpSpPr/>
          <p:nvPr/>
        </p:nvGrpSpPr>
        <p:grpSpPr>
          <a:xfrm>
            <a:off x="1960997" y="3945760"/>
            <a:ext cx="2419846" cy="1585802"/>
            <a:chOff x="3668084" y="1201283"/>
            <a:chExt cx="2626459" cy="1908045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8E03AEA6-F79F-4AEB-A817-DEA7BBE77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084" y="1201283"/>
              <a:ext cx="1701621" cy="1288591"/>
            </a:xfrm>
            <a:prstGeom prst="rect">
              <a:avLst/>
            </a:prstGeom>
          </p:spPr>
        </p:pic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F1565786-DF58-44FD-BEF0-5C3ED999111D}"/>
                </a:ext>
              </a:extLst>
            </p:cNvPr>
            <p:cNvSpPr txBox="1"/>
            <p:nvPr/>
          </p:nvSpPr>
          <p:spPr>
            <a:xfrm>
              <a:off x="3903681" y="1405863"/>
              <a:ext cx="2390862" cy="1703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800" dirty="0">
                  <a:solidFill>
                    <a:schemeClr val="bg1"/>
                  </a:solidFill>
                </a:rPr>
                <a:t>N   </a:t>
              </a:r>
              <a:r>
                <a:rPr lang="nl-NL" sz="3800" dirty="0" err="1">
                  <a:solidFill>
                    <a:schemeClr val="bg1"/>
                  </a:solidFill>
                </a:rPr>
                <a:t>N</a:t>
              </a:r>
              <a:r>
                <a:rPr lang="nl-NL" sz="3800" dirty="0">
                  <a:solidFill>
                    <a:schemeClr val="bg1"/>
                  </a:solidFill>
                </a:rPr>
                <a:t>            N</a:t>
              </a:r>
              <a:r>
                <a:rPr lang="nl-NL" sz="4800" dirty="0">
                  <a:solidFill>
                    <a:schemeClr val="bg1"/>
                  </a:solidFill>
                </a:rPr>
                <a:t>  </a:t>
              </a:r>
            </a:p>
          </p:txBody>
        </p:sp>
      </p:grpSp>
      <p:grpSp>
        <p:nvGrpSpPr>
          <p:cNvPr id="27" name="Groep 26">
            <a:extLst>
              <a:ext uri="{FF2B5EF4-FFF2-40B4-BE49-F238E27FC236}">
                <a16:creationId xmlns:a16="http://schemas.microsoft.com/office/drawing/2014/main" id="{DAA59ECC-6542-4F6A-A9FC-00FF7B590364}"/>
              </a:ext>
            </a:extLst>
          </p:cNvPr>
          <p:cNvGrpSpPr/>
          <p:nvPr/>
        </p:nvGrpSpPr>
        <p:grpSpPr>
          <a:xfrm>
            <a:off x="3989826" y="5080176"/>
            <a:ext cx="1782394" cy="1145273"/>
            <a:chOff x="1019848" y="2855122"/>
            <a:chExt cx="2135483" cy="1459480"/>
          </a:xfrm>
        </p:grpSpPr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BBF930E8-2587-4175-8599-DE004C618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02215">
              <a:off x="1019848" y="2855122"/>
              <a:ext cx="1659801" cy="1459480"/>
            </a:xfrm>
            <a:prstGeom prst="rect">
              <a:avLst/>
            </a:prstGeom>
          </p:spPr>
        </p:pic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8A2D3AAD-F866-429B-A67F-0B9096B9F5B6}"/>
                </a:ext>
              </a:extLst>
            </p:cNvPr>
            <p:cNvSpPr txBox="1"/>
            <p:nvPr/>
          </p:nvSpPr>
          <p:spPr>
            <a:xfrm>
              <a:off x="1273972" y="3131041"/>
              <a:ext cx="1881359" cy="862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800" dirty="0"/>
                <a:t>O  O</a:t>
              </a:r>
            </a:p>
          </p:txBody>
        </p:sp>
      </p:grp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12838E5B-585E-4A4F-951D-10D1DFB3B7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0" t="23218" r="18155" b="27029"/>
          <a:stretch/>
        </p:blipFill>
        <p:spPr>
          <a:xfrm rot="1695346">
            <a:off x="219526" y="2570004"/>
            <a:ext cx="1383422" cy="1037567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F17ACEB9-4640-4CF8-A801-7A1DE2D1C48E}"/>
              </a:ext>
            </a:extLst>
          </p:cNvPr>
          <p:cNvSpPr txBox="1"/>
          <p:nvPr/>
        </p:nvSpPr>
        <p:spPr>
          <a:xfrm>
            <a:off x="360113" y="2833954"/>
            <a:ext cx="1191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    </a:t>
            </a:r>
            <a:r>
              <a:rPr lang="nl-NL" sz="3200" dirty="0" err="1"/>
              <a:t>H</a:t>
            </a:r>
            <a:endParaRPr lang="nl-NL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167508" y="1129605"/>
            <a:ext cx="89342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  Fluor</a:t>
            </a:r>
          </a:p>
          <a:p>
            <a:r>
              <a:rPr lang="nl-NL" sz="3600" dirty="0"/>
              <a:t>     </a:t>
            </a:r>
            <a:r>
              <a:rPr lang="nl-NL" sz="3600" dirty="0">
                <a:solidFill>
                  <a:srgbClr val="FF0000"/>
                </a:solidFill>
              </a:rPr>
              <a:t>F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nl-NL" sz="3600" dirty="0"/>
              <a:t>                      Chloor</a:t>
            </a:r>
          </a:p>
          <a:p>
            <a:r>
              <a:rPr lang="nl-NL" sz="3600" dirty="0"/>
              <a:t>			             </a:t>
            </a:r>
            <a:r>
              <a:rPr lang="nl-NL" sz="3600" dirty="0">
                <a:solidFill>
                  <a:srgbClr val="FF0000"/>
                </a:solidFill>
              </a:rPr>
              <a:t>Cl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nl-NL" sz="3600" dirty="0"/>
              <a:t>Waterstof  	 					Broom</a:t>
            </a:r>
          </a:p>
          <a:p>
            <a:r>
              <a:rPr lang="nl-NL" sz="3600" dirty="0">
                <a:solidFill>
                  <a:srgbClr val="FF0000"/>
                </a:solidFill>
              </a:rPr>
              <a:t>     H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  <a:r>
              <a:rPr lang="nl-NL" sz="3600" dirty="0"/>
              <a:t>		                             </a:t>
            </a:r>
            <a:r>
              <a:rPr lang="nl-NL" sz="800" dirty="0"/>
              <a:t>       </a:t>
            </a:r>
            <a:r>
              <a:rPr lang="nl-NL" sz="400" dirty="0"/>
              <a:t>         </a:t>
            </a:r>
            <a:r>
              <a:rPr lang="nl-NL" sz="3600" dirty="0">
                <a:solidFill>
                  <a:srgbClr val="FF0000"/>
                </a:solidFill>
              </a:rPr>
              <a:t>Br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nl-NL" sz="3600" dirty="0"/>
              <a:t>      </a:t>
            </a:r>
            <a:endParaRPr lang="nl-NL" sz="3600" baseline="-25000" dirty="0">
              <a:solidFill>
                <a:srgbClr val="FF0000"/>
              </a:solidFill>
            </a:endParaRPr>
          </a:p>
          <a:p>
            <a:r>
              <a:rPr lang="nl-NL" sz="3600" dirty="0"/>
              <a:t>                  Stikstof</a:t>
            </a:r>
          </a:p>
          <a:p>
            <a:r>
              <a:rPr lang="nl-NL" sz="3600" dirty="0"/>
              <a:t>			   		</a:t>
            </a:r>
            <a:r>
              <a:rPr lang="nl-NL" sz="3600" dirty="0">
                <a:solidFill>
                  <a:srgbClr val="FF0000"/>
                </a:solidFill>
              </a:rPr>
              <a:t>N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  <a:r>
              <a:rPr lang="nl-NL" sz="3600" dirty="0"/>
              <a:t>	                                        </a:t>
            </a:r>
            <a:r>
              <a:rPr lang="nl-NL" sz="400" dirty="0"/>
              <a:t>             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nl-NL" sz="3600" dirty="0"/>
              <a:t>ood</a:t>
            </a:r>
          </a:p>
          <a:p>
            <a:r>
              <a:rPr lang="nl-NL" sz="3600" dirty="0">
                <a:solidFill>
                  <a:srgbClr val="FF0000"/>
                </a:solidFill>
              </a:rPr>
              <a:t>							    </a:t>
            </a:r>
            <a:r>
              <a:rPr lang="nl-NL" sz="3600" dirty="0"/>
              <a:t>Zuurstof </a:t>
            </a:r>
            <a:r>
              <a:rPr lang="nl-NL" sz="3600" dirty="0">
                <a:solidFill>
                  <a:srgbClr val="FF0000"/>
                </a:solidFill>
              </a:rPr>
              <a:t> O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  <a:r>
              <a:rPr lang="nl-NL" sz="3600" dirty="0">
                <a:solidFill>
                  <a:srgbClr val="FF0000"/>
                </a:solidFill>
              </a:rPr>
              <a:t>               </a:t>
            </a:r>
            <a:r>
              <a:rPr lang="nl-NL" sz="400" dirty="0">
                <a:solidFill>
                  <a:srgbClr val="FF0000"/>
                </a:solidFill>
              </a:rPr>
              <a:t>     </a:t>
            </a:r>
            <a:r>
              <a:rPr lang="nl-NL" sz="3600" dirty="0">
                <a:solidFill>
                  <a:srgbClr val="FF0000"/>
                </a:solidFill>
              </a:rPr>
              <a:t>I</a:t>
            </a:r>
            <a:r>
              <a:rPr lang="nl-NL" sz="3600" baseline="-25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721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99" y="973122"/>
            <a:ext cx="2036661" cy="196392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244829" y="1354918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432807" y="4160939"/>
            <a:ext cx="46139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        koolstof</a:t>
            </a:r>
          </a:p>
          <a:p>
            <a:r>
              <a:rPr lang="nl-NL" sz="4400" dirty="0"/>
              <a:t>		        </a:t>
            </a:r>
            <a:r>
              <a:rPr lang="nl-NL" sz="6600" dirty="0"/>
              <a:t>C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5301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9" y="857250"/>
            <a:ext cx="1800476" cy="507277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17" y="1391314"/>
            <a:ext cx="1993581" cy="460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44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99" y="973122"/>
            <a:ext cx="2036661" cy="196392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976382" y="1354918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432807" y="4160939"/>
            <a:ext cx="46139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           zink</a:t>
            </a:r>
          </a:p>
          <a:p>
            <a:r>
              <a:rPr lang="nl-NL" sz="4400" dirty="0"/>
              <a:t>              Zn</a:t>
            </a:r>
          </a:p>
        </p:txBody>
      </p:sp>
    </p:spTree>
    <p:extLst>
      <p:ext uri="{BB962C8B-B14F-4D97-AF65-F5344CB8AC3E}">
        <p14:creationId xmlns:p14="http://schemas.microsoft.com/office/powerpoint/2010/main" val="326471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647700"/>
            <a:ext cx="5715000" cy="55626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894202" y="1598199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908353" y="2738750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006394" y="3767201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118196" y="4802611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681057" y="4755128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569255" y="3674356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492055" y="2645266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184284" y="3539070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312865" y="4633198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910200" y="4460747"/>
            <a:ext cx="1744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Zn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-886086" y="384399"/>
            <a:ext cx="46139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           zink</a:t>
            </a:r>
          </a:p>
          <a:p>
            <a:r>
              <a:rPr lang="nl-NL" sz="4400" dirty="0"/>
              <a:t>            </a:t>
            </a:r>
            <a:r>
              <a:rPr lang="nl-NL" sz="6600" dirty="0"/>
              <a:t>Zn</a:t>
            </a:r>
            <a:r>
              <a:rPr lang="nl-NL" sz="4400" dirty="0"/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68738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/>
          <p:cNvGrpSpPr/>
          <p:nvPr/>
        </p:nvGrpSpPr>
        <p:grpSpPr>
          <a:xfrm>
            <a:off x="3582099" y="973122"/>
            <a:ext cx="2139193" cy="1963923"/>
            <a:chOff x="3582099" y="973122"/>
            <a:chExt cx="2139193" cy="1963923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99" y="973122"/>
              <a:ext cx="2036661" cy="1963923"/>
            </a:xfrm>
            <a:prstGeom prst="rect">
              <a:avLst/>
            </a:prstGeom>
          </p:spPr>
        </p:pic>
        <p:sp>
          <p:nvSpPr>
            <p:cNvPr id="3" name="Tekstvak 2"/>
            <p:cNvSpPr txBox="1"/>
            <p:nvPr/>
          </p:nvSpPr>
          <p:spPr>
            <a:xfrm>
              <a:off x="3976382" y="1354918"/>
              <a:ext cx="17449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200" dirty="0">
                  <a:solidFill>
                    <a:schemeClr val="bg1"/>
                  </a:solidFill>
                </a:rPr>
                <a:t>Ar</a:t>
              </a:r>
            </a:p>
          </p:txBody>
        </p:sp>
      </p:grpSp>
      <p:sp>
        <p:nvSpPr>
          <p:cNvPr id="4" name="Tekstvak 3"/>
          <p:cNvSpPr txBox="1"/>
          <p:nvPr/>
        </p:nvSpPr>
        <p:spPr>
          <a:xfrm>
            <a:off x="2432807" y="4160939"/>
            <a:ext cx="46139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           argon</a:t>
            </a:r>
          </a:p>
          <a:p>
            <a:r>
              <a:rPr lang="nl-NL" sz="4400" dirty="0"/>
              <a:t>              </a:t>
            </a:r>
            <a:r>
              <a:rPr lang="nl-NL" sz="6600" dirty="0"/>
              <a:t>Ar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99086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3582099" y="973122"/>
            <a:ext cx="2139193" cy="1963923"/>
            <a:chOff x="3582099" y="973122"/>
            <a:chExt cx="2139193" cy="1963923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99" y="973122"/>
              <a:ext cx="2036661" cy="1963923"/>
            </a:xfrm>
            <a:prstGeom prst="rect">
              <a:avLst/>
            </a:prstGeom>
          </p:spPr>
        </p:pic>
        <p:sp>
          <p:nvSpPr>
            <p:cNvPr id="4" name="Tekstvak 3"/>
            <p:cNvSpPr txBox="1"/>
            <p:nvPr/>
          </p:nvSpPr>
          <p:spPr>
            <a:xfrm>
              <a:off x="3976382" y="1354918"/>
              <a:ext cx="17449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200" dirty="0">
                  <a:solidFill>
                    <a:schemeClr val="bg1"/>
                  </a:solidFill>
                </a:rPr>
                <a:t>Ar</a:t>
              </a: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110455" y="2778153"/>
            <a:ext cx="2139193" cy="1963923"/>
            <a:chOff x="3582099" y="973122"/>
            <a:chExt cx="2139193" cy="1963923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99" y="973122"/>
              <a:ext cx="2036661" cy="1963923"/>
            </a:xfrm>
            <a:prstGeom prst="rect">
              <a:avLst/>
            </a:prstGeom>
          </p:spPr>
        </p:pic>
        <p:sp>
          <p:nvSpPr>
            <p:cNvPr id="7" name="Tekstvak 6"/>
            <p:cNvSpPr txBox="1"/>
            <p:nvPr/>
          </p:nvSpPr>
          <p:spPr>
            <a:xfrm>
              <a:off x="3976382" y="1354918"/>
              <a:ext cx="17449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200" dirty="0">
                  <a:solidFill>
                    <a:schemeClr val="bg1"/>
                  </a:solidFill>
                </a:rPr>
                <a:t>Ar</a:t>
              </a: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6720980" y="4615343"/>
            <a:ext cx="2139193" cy="1963923"/>
            <a:chOff x="3582099" y="973122"/>
            <a:chExt cx="2139193" cy="1963923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99" y="973122"/>
              <a:ext cx="2036661" cy="1963923"/>
            </a:xfrm>
            <a:prstGeom prst="rect">
              <a:avLst/>
            </a:prstGeom>
          </p:spPr>
        </p:pic>
        <p:sp>
          <p:nvSpPr>
            <p:cNvPr id="10" name="Tekstvak 9"/>
            <p:cNvSpPr txBox="1"/>
            <p:nvPr/>
          </p:nvSpPr>
          <p:spPr>
            <a:xfrm>
              <a:off x="3976382" y="1354918"/>
              <a:ext cx="17449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200" dirty="0">
                  <a:solidFill>
                    <a:schemeClr val="bg1"/>
                  </a:solidFill>
                </a:rPr>
                <a:t>Ar</a:t>
              </a:r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5984146" y="372956"/>
            <a:ext cx="2139193" cy="1963923"/>
            <a:chOff x="3582099" y="973122"/>
            <a:chExt cx="2139193" cy="1963923"/>
          </a:xfrm>
        </p:grpSpPr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099" y="973122"/>
              <a:ext cx="2036661" cy="1963923"/>
            </a:xfrm>
            <a:prstGeom prst="rect">
              <a:avLst/>
            </a:prstGeom>
          </p:spPr>
        </p:pic>
        <p:sp>
          <p:nvSpPr>
            <p:cNvPr id="13" name="Tekstvak 12"/>
            <p:cNvSpPr txBox="1"/>
            <p:nvPr/>
          </p:nvSpPr>
          <p:spPr>
            <a:xfrm>
              <a:off x="3976382" y="1354918"/>
              <a:ext cx="17449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7200" dirty="0">
                  <a:solidFill>
                    <a:schemeClr val="bg1"/>
                  </a:solidFill>
                </a:rPr>
                <a:t>Ar</a:t>
              </a:r>
            </a:p>
          </p:txBody>
        </p:sp>
      </p:grpSp>
      <p:sp>
        <p:nvSpPr>
          <p:cNvPr id="14" name="Tekstvak 13"/>
          <p:cNvSpPr txBox="1"/>
          <p:nvPr/>
        </p:nvSpPr>
        <p:spPr>
          <a:xfrm>
            <a:off x="2432807" y="4160939"/>
            <a:ext cx="46139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           argon</a:t>
            </a:r>
          </a:p>
          <a:p>
            <a:r>
              <a:rPr lang="nl-NL" sz="4400" dirty="0"/>
              <a:t>            </a:t>
            </a:r>
            <a:r>
              <a:rPr lang="nl-NL" sz="6600" dirty="0"/>
              <a:t>Ar</a:t>
            </a:r>
            <a:r>
              <a:rPr lang="nl-NL" sz="4400" dirty="0"/>
              <a:t>(g)</a:t>
            </a:r>
          </a:p>
        </p:txBody>
      </p:sp>
    </p:spTree>
    <p:extLst>
      <p:ext uri="{BB962C8B-B14F-4D97-AF65-F5344CB8AC3E}">
        <p14:creationId xmlns:p14="http://schemas.microsoft.com/office/powerpoint/2010/main" val="287147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56345" y="604007"/>
            <a:ext cx="739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Formules van verbindingen</a:t>
            </a:r>
          </a:p>
        </p:txBody>
      </p:sp>
    </p:spTree>
    <p:extLst>
      <p:ext uri="{BB962C8B-B14F-4D97-AF65-F5344CB8AC3E}">
        <p14:creationId xmlns:p14="http://schemas.microsoft.com/office/powerpoint/2010/main" val="1848475234"/>
      </p:ext>
    </p:extLst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4" y="-222440"/>
            <a:ext cx="7620000" cy="517207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021747" y="2743200"/>
            <a:ext cx="10737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H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578368" y="2363597"/>
            <a:ext cx="10737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H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204282" y="638961"/>
            <a:ext cx="10737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O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689682" y="5427677"/>
            <a:ext cx="5865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Water </a:t>
            </a:r>
            <a:r>
              <a:rPr lang="nl-NL" sz="4000" dirty="0"/>
              <a:t>  </a:t>
            </a:r>
            <a:r>
              <a:rPr lang="nl-NL" sz="4400" dirty="0"/>
              <a:t>    </a:t>
            </a:r>
            <a:r>
              <a:rPr lang="nl-NL" sz="4000" dirty="0"/>
              <a:t> </a:t>
            </a:r>
            <a:r>
              <a:rPr lang="nl-NL" sz="4400" dirty="0"/>
              <a:t> </a:t>
            </a:r>
            <a:r>
              <a:rPr lang="nl-NL" sz="6600" dirty="0"/>
              <a:t>H</a:t>
            </a:r>
            <a:r>
              <a:rPr lang="nl-NL" sz="6600" baseline="-25000" dirty="0"/>
              <a:t>2</a:t>
            </a:r>
            <a:r>
              <a:rPr lang="nl-NL" sz="66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342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65" y="-58723"/>
            <a:ext cx="5734661" cy="442611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61394" y="5427677"/>
            <a:ext cx="5865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   Ammoniak      </a:t>
            </a:r>
            <a:r>
              <a:rPr lang="nl-NL" sz="6600" dirty="0"/>
              <a:t>NH</a:t>
            </a:r>
            <a:r>
              <a:rPr lang="nl-NL" sz="6600" baseline="-25000" dirty="0"/>
              <a:t>3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42154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89" y="269935"/>
            <a:ext cx="6937695" cy="475547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786855" y="5427677"/>
            <a:ext cx="5865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Ethanol     </a:t>
            </a:r>
            <a:r>
              <a:rPr lang="nl-NL" sz="6600" dirty="0"/>
              <a:t>C</a:t>
            </a:r>
            <a:r>
              <a:rPr lang="nl-NL" sz="6600" baseline="-25000" dirty="0"/>
              <a:t>2</a:t>
            </a:r>
            <a:r>
              <a:rPr lang="nl-NL" sz="6600" dirty="0"/>
              <a:t>H</a:t>
            </a:r>
            <a:r>
              <a:rPr lang="nl-NL" sz="6600" baseline="-25000" dirty="0"/>
              <a:t>6</a:t>
            </a:r>
            <a:r>
              <a:rPr lang="nl-NL" sz="66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00613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86" y="-201336"/>
            <a:ext cx="6407849" cy="602337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7BEEBE0-4406-848A-2782-964C28711F8A}"/>
              </a:ext>
            </a:extLst>
          </p:cNvPr>
          <p:cNvSpPr txBox="1"/>
          <p:nvPr/>
        </p:nvSpPr>
        <p:spPr>
          <a:xfrm>
            <a:off x="1902679" y="5427677"/>
            <a:ext cx="5865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Glucose </a:t>
            </a:r>
            <a:r>
              <a:rPr lang="nl-NL" sz="2400" dirty="0"/>
              <a:t> </a:t>
            </a:r>
            <a:r>
              <a:rPr lang="nl-NL" sz="4400" dirty="0"/>
              <a:t>   </a:t>
            </a:r>
            <a:r>
              <a:rPr lang="nl-NL" sz="6600" dirty="0"/>
              <a:t>C</a:t>
            </a:r>
            <a:r>
              <a:rPr lang="nl-NL" sz="6600" baseline="-25000" dirty="0"/>
              <a:t>6</a:t>
            </a:r>
            <a:r>
              <a:rPr lang="nl-NL" sz="6600" dirty="0"/>
              <a:t>H</a:t>
            </a:r>
            <a:r>
              <a:rPr lang="nl-NL" sz="6600" baseline="-25000" dirty="0"/>
              <a:t>12</a:t>
            </a:r>
            <a:r>
              <a:rPr lang="nl-NL" sz="6600" dirty="0"/>
              <a:t>O</a:t>
            </a:r>
            <a:r>
              <a:rPr lang="nl-NL" sz="6600" baseline="-25000" dirty="0"/>
              <a:t>6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9598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53" y="-184558"/>
            <a:ext cx="6850294" cy="690381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4DCF838-B3CE-87ED-74EF-4A5EE3B7CA4E}"/>
              </a:ext>
            </a:extLst>
          </p:cNvPr>
          <p:cNvSpPr txBox="1"/>
          <p:nvPr/>
        </p:nvSpPr>
        <p:spPr>
          <a:xfrm>
            <a:off x="1639348" y="5427677"/>
            <a:ext cx="5865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Methaan</a:t>
            </a:r>
            <a:r>
              <a:rPr lang="nl-NL" sz="6600" dirty="0"/>
              <a:t> </a:t>
            </a:r>
            <a:r>
              <a:rPr lang="nl-NL" sz="4400" dirty="0"/>
              <a:t>   </a:t>
            </a:r>
            <a:r>
              <a:rPr lang="nl-NL" sz="6600" dirty="0"/>
              <a:t>CH</a:t>
            </a:r>
            <a:r>
              <a:rPr lang="nl-NL" sz="6600" baseline="-25000" dirty="0"/>
              <a:t>4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125614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66D4BC67-6C98-4868-9DA5-FB30E4B99E6D}"/>
              </a:ext>
            </a:extLst>
          </p:cNvPr>
          <p:cNvSpPr txBox="1"/>
          <p:nvPr/>
        </p:nvSpPr>
        <p:spPr>
          <a:xfrm>
            <a:off x="4914853" y="1282296"/>
            <a:ext cx="5101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Zuiver !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17" y="1391314"/>
            <a:ext cx="1993581" cy="460943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9" y="857250"/>
            <a:ext cx="1800476" cy="50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5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2046">
            <a:off x="2602748" y="1280475"/>
            <a:ext cx="3938505" cy="333465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786854" y="5427677"/>
            <a:ext cx="70551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Koolstofdioxide     </a:t>
            </a:r>
            <a:r>
              <a:rPr lang="nl-NL" sz="6600" dirty="0"/>
              <a:t>CO</a:t>
            </a:r>
            <a:r>
              <a:rPr lang="nl-NL" sz="6600" baseline="-25000" dirty="0"/>
              <a:t>2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205275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228" y="5026403"/>
            <a:ext cx="975949" cy="82631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535">
            <a:off x="7553433" y="4521415"/>
            <a:ext cx="975949" cy="82631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412">
            <a:off x="1162436" y="2418825"/>
            <a:ext cx="975949" cy="82631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2046">
            <a:off x="3177177" y="2638338"/>
            <a:ext cx="975949" cy="82631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3913">
            <a:off x="966663" y="1062606"/>
            <a:ext cx="975949" cy="8263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2484">
            <a:off x="5277222" y="325772"/>
            <a:ext cx="975949" cy="82631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786854" y="5427677"/>
            <a:ext cx="70551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Koolstofdioxide     </a:t>
            </a:r>
            <a:r>
              <a:rPr lang="nl-NL" sz="6600" dirty="0"/>
              <a:t>CO</a:t>
            </a:r>
            <a:r>
              <a:rPr lang="nl-NL" sz="6600" baseline="-25000" dirty="0"/>
              <a:t>2</a:t>
            </a:r>
            <a:r>
              <a:rPr lang="nl-NL" sz="5400" dirty="0"/>
              <a:t>(g)</a:t>
            </a:r>
          </a:p>
        </p:txBody>
      </p:sp>
    </p:spTree>
    <p:extLst>
      <p:ext uri="{BB962C8B-B14F-4D97-AF65-F5344CB8AC3E}">
        <p14:creationId xmlns:p14="http://schemas.microsoft.com/office/powerpoint/2010/main" val="236633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93972">
            <a:off x="-1385991" y="-3596761"/>
            <a:ext cx="13087524" cy="1185704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DFAC7F8-1CCC-4233-85C3-3F72F38D92B9}"/>
              </a:ext>
            </a:extLst>
          </p:cNvPr>
          <p:cNvSpPr txBox="1"/>
          <p:nvPr/>
        </p:nvSpPr>
        <p:spPr>
          <a:xfrm>
            <a:off x="1786855" y="5427677"/>
            <a:ext cx="70635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Koolstofdioxide     </a:t>
            </a:r>
            <a:r>
              <a:rPr lang="nl-NL" sz="6600" dirty="0">
                <a:solidFill>
                  <a:schemeClr val="bg1"/>
                </a:solidFill>
              </a:rPr>
              <a:t>CO</a:t>
            </a:r>
            <a:r>
              <a:rPr lang="nl-NL" sz="6600" baseline="-25000" dirty="0">
                <a:solidFill>
                  <a:schemeClr val="bg1"/>
                </a:solidFill>
              </a:rPr>
              <a:t>2</a:t>
            </a:r>
            <a:r>
              <a:rPr lang="nl-NL" sz="5400" dirty="0">
                <a:solidFill>
                  <a:schemeClr val="bg1"/>
                </a:solidFill>
              </a:rPr>
              <a:t>(s)</a:t>
            </a:r>
            <a:endParaRPr lang="nl-NL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3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786854" y="5427677"/>
            <a:ext cx="70551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Zwaveldioxide     </a:t>
            </a:r>
            <a:r>
              <a:rPr lang="nl-NL" sz="6600" dirty="0"/>
              <a:t>SO</a:t>
            </a:r>
            <a:r>
              <a:rPr lang="nl-NL" sz="6600" baseline="-25000" dirty="0"/>
              <a:t>2</a:t>
            </a:r>
            <a:endParaRPr lang="nl-NL" sz="5400" dirty="0"/>
          </a:p>
        </p:txBody>
      </p:sp>
      <p:grpSp>
        <p:nvGrpSpPr>
          <p:cNvPr id="5" name="Groep 4"/>
          <p:cNvGrpSpPr/>
          <p:nvPr/>
        </p:nvGrpSpPr>
        <p:grpSpPr>
          <a:xfrm>
            <a:off x="1924572" y="-208326"/>
            <a:ext cx="5208166" cy="4203583"/>
            <a:chOff x="1924572" y="-208326"/>
            <a:chExt cx="5208166" cy="4203583"/>
          </a:xfrm>
        </p:grpSpPr>
        <p:grpSp>
          <p:nvGrpSpPr>
            <p:cNvPr id="6" name="Groep 5"/>
            <p:cNvGrpSpPr/>
            <p:nvPr/>
          </p:nvGrpSpPr>
          <p:grpSpPr>
            <a:xfrm rot="1554005">
              <a:off x="1924572" y="-208326"/>
              <a:ext cx="5208166" cy="4203583"/>
              <a:chOff x="1345732" y="135622"/>
              <a:chExt cx="5208166" cy="4203583"/>
            </a:xfrm>
          </p:grpSpPr>
          <p:pic>
            <p:nvPicPr>
              <p:cNvPr id="11" name="Afbeelding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880" b="41060"/>
              <a:stretch/>
            </p:blipFill>
            <p:spPr>
              <a:xfrm>
                <a:off x="1345732" y="135622"/>
                <a:ext cx="4946009" cy="4042095"/>
              </a:xfrm>
              <a:prstGeom prst="rect">
                <a:avLst/>
              </a:prstGeom>
            </p:spPr>
          </p:pic>
          <p:sp>
            <p:nvSpPr>
              <p:cNvPr id="12" name="Maan 11"/>
              <p:cNvSpPr/>
              <p:nvPr/>
            </p:nvSpPr>
            <p:spPr>
              <a:xfrm rot="18217682">
                <a:off x="4185044" y="3653405"/>
                <a:ext cx="457200" cy="914400"/>
              </a:xfrm>
              <a:prstGeom prst="moon">
                <a:avLst>
                  <a:gd name="adj" fmla="val 5642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Maan 12"/>
              <p:cNvSpPr/>
              <p:nvPr/>
            </p:nvSpPr>
            <p:spPr>
              <a:xfrm rot="12485251">
                <a:off x="5112000" y="3413320"/>
                <a:ext cx="457200" cy="914400"/>
              </a:xfrm>
              <a:prstGeom prst="moon">
                <a:avLst>
                  <a:gd name="adj" fmla="val 554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" name="Maan 13"/>
              <p:cNvSpPr/>
              <p:nvPr/>
            </p:nvSpPr>
            <p:spPr>
              <a:xfrm rot="11100394">
                <a:off x="6096698" y="995464"/>
                <a:ext cx="457200" cy="914400"/>
              </a:xfrm>
              <a:prstGeom prst="moon">
                <a:avLst>
                  <a:gd name="adj" fmla="val 5642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" name="Rond hoek zelfde zijde rechthoek 14"/>
              <p:cNvSpPr/>
              <p:nvPr/>
            </p:nvSpPr>
            <p:spPr>
              <a:xfrm>
                <a:off x="5377339" y="3720517"/>
                <a:ext cx="981515" cy="51592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7" name="Ovaal 6"/>
            <p:cNvSpPr/>
            <p:nvPr/>
          </p:nvSpPr>
          <p:spPr>
            <a:xfrm>
              <a:off x="4084900" y="3074126"/>
              <a:ext cx="914400" cy="914400"/>
            </a:xfrm>
            <a:prstGeom prst="ellipse">
              <a:avLst/>
            </a:prstGeom>
            <a:gradFill flip="none" rotWithShape="1">
              <a:gsLst>
                <a:gs pos="11000">
                  <a:srgbClr val="E7E728">
                    <a:shade val="30000"/>
                    <a:satMod val="115000"/>
                  </a:srgbClr>
                </a:gs>
                <a:gs pos="50000">
                  <a:srgbClr val="E7E728">
                    <a:shade val="67500"/>
                    <a:satMod val="115000"/>
                  </a:srgbClr>
                </a:gs>
                <a:gs pos="85000">
                  <a:srgbClr val="E7E728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4384103" y="2834662"/>
              <a:ext cx="73768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6600" dirty="0"/>
                <a:t>S</a:t>
              </a: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2698099" y="1453273"/>
              <a:ext cx="73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800" dirty="0"/>
                <a:t>O</a:t>
              </a:r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6270638" y="1453274"/>
              <a:ext cx="737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800" dirty="0"/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38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858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786854" y="5427677"/>
            <a:ext cx="73571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Zwavelzuur     </a:t>
            </a:r>
            <a:r>
              <a:rPr lang="nl-NL" sz="6600" dirty="0"/>
              <a:t>H</a:t>
            </a:r>
            <a:r>
              <a:rPr lang="nl-NL" sz="6600" baseline="-25000" dirty="0"/>
              <a:t>2</a:t>
            </a:r>
            <a:r>
              <a:rPr lang="nl-NL" sz="6600" dirty="0"/>
              <a:t>SO</a:t>
            </a:r>
            <a:r>
              <a:rPr lang="nl-NL" sz="6600" baseline="-25000" dirty="0"/>
              <a:t>4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14374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D:\Mijn documenten\Joris\Scheikunde per Onderwerp\04 Elementen-atomen-moleculen-fasen\Figuren\Mengsel suiker-water.jpg">
            <a:extLst>
              <a:ext uri="{FF2B5EF4-FFF2-40B4-BE49-F238E27FC236}">
                <a16:creationId xmlns:a16="http://schemas.microsoft.com/office/drawing/2014/main" id="{F9F455BA-7885-42AC-BBDD-B0E9123D0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03902" cy="570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730706" y="175799"/>
            <a:ext cx="4191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suikerwater</a:t>
            </a:r>
          </a:p>
        </p:txBody>
      </p:sp>
    </p:spTree>
    <p:extLst>
      <p:ext uri="{BB962C8B-B14F-4D97-AF65-F5344CB8AC3E}">
        <p14:creationId xmlns:p14="http://schemas.microsoft.com/office/powerpoint/2010/main" val="203610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D:\Mijn documenten\Joris\Scheikunde per Onderwerp\04 Elementen-atomen-moleculen-fasen\Figuren\Mengsel suiker-water.jpg">
            <a:extLst>
              <a:ext uri="{FF2B5EF4-FFF2-40B4-BE49-F238E27FC236}">
                <a16:creationId xmlns:a16="http://schemas.microsoft.com/office/drawing/2014/main" id="{F9F455BA-7885-42AC-BBDD-B0E9123D0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03902" cy="570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A7DEB7B-16BE-4214-BAFE-11AC7C797B69}"/>
              </a:ext>
            </a:extLst>
          </p:cNvPr>
          <p:cNvSpPr txBox="1"/>
          <p:nvPr/>
        </p:nvSpPr>
        <p:spPr>
          <a:xfrm>
            <a:off x="5794107" y="1143038"/>
            <a:ext cx="38841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mengsel</a:t>
            </a:r>
          </a:p>
        </p:txBody>
      </p:sp>
    </p:spTree>
    <p:extLst>
      <p:ext uri="{BB962C8B-B14F-4D97-AF65-F5344CB8AC3E}">
        <p14:creationId xmlns:p14="http://schemas.microsoft.com/office/powerpoint/2010/main" val="391263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D:\Mijn documenten\Joris\Scheikunde per Onderwerp\04 Elementen-atomen-moleculen-fasen\Figuren\Mengsel suiker-water.jpg">
            <a:extLst>
              <a:ext uri="{FF2B5EF4-FFF2-40B4-BE49-F238E27FC236}">
                <a16:creationId xmlns:a16="http://schemas.microsoft.com/office/drawing/2014/main" id="{F9F455BA-7885-42AC-BBDD-B0E9123D0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03902" cy="570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A7DEB7B-16BE-4214-BAFE-11AC7C797B69}"/>
              </a:ext>
            </a:extLst>
          </p:cNvPr>
          <p:cNvSpPr txBox="1"/>
          <p:nvPr/>
        </p:nvSpPr>
        <p:spPr>
          <a:xfrm>
            <a:off x="5794107" y="1143038"/>
            <a:ext cx="38841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mengsel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C44DE0E-8B3B-7016-BA78-E13F7F031A8F}"/>
              </a:ext>
            </a:extLst>
          </p:cNvPr>
          <p:cNvSpPr txBox="1"/>
          <p:nvPr/>
        </p:nvSpPr>
        <p:spPr>
          <a:xfrm>
            <a:off x="337605" y="5610064"/>
            <a:ext cx="6642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C</a:t>
            </a:r>
            <a:r>
              <a:rPr lang="nl-NL" sz="6600" baseline="-25000" dirty="0"/>
              <a:t>12</a:t>
            </a:r>
            <a:r>
              <a:rPr lang="nl-NL" sz="6600" dirty="0"/>
              <a:t>H</a:t>
            </a:r>
            <a:r>
              <a:rPr lang="nl-NL" sz="6600" baseline="-25000" dirty="0"/>
              <a:t>22</a:t>
            </a:r>
            <a:r>
              <a:rPr lang="nl-NL" sz="6600" dirty="0"/>
              <a:t>O</a:t>
            </a:r>
            <a:r>
              <a:rPr lang="nl-NL" sz="6600" baseline="-25000" dirty="0"/>
              <a:t>11 </a:t>
            </a:r>
            <a:r>
              <a:rPr lang="nl-NL" sz="6600" dirty="0"/>
              <a:t>+ H</a:t>
            </a:r>
            <a:r>
              <a:rPr lang="nl-NL" sz="6600" baseline="-25000" dirty="0"/>
              <a:t>2</a:t>
            </a:r>
            <a:r>
              <a:rPr lang="nl-NL" sz="66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3901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b="50000"/>
          <a:stretch/>
        </p:blipFill>
        <p:spPr>
          <a:xfrm>
            <a:off x="2843808" y="0"/>
            <a:ext cx="6346442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AA002CE-8A59-4C2F-8ED4-F10E95C9EAA8}"/>
              </a:ext>
            </a:extLst>
          </p:cNvPr>
          <p:cNvSpPr txBox="1"/>
          <p:nvPr/>
        </p:nvSpPr>
        <p:spPr>
          <a:xfrm>
            <a:off x="3419872" y="1196752"/>
            <a:ext cx="35235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Soorten mengsels</a:t>
            </a:r>
          </a:p>
          <a:p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946628012"/>
      </p:ext>
    </p:extLst>
  </p:cSld>
  <p:clrMapOvr>
    <a:masterClrMapping/>
  </p:clrMapOvr>
  <p:transition spd="slow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b="50000"/>
          <a:stretch/>
        </p:blipFill>
        <p:spPr>
          <a:xfrm>
            <a:off x="2843808" y="0"/>
            <a:ext cx="6346442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6" r="68977"/>
          <a:stretch/>
        </p:blipFill>
        <p:spPr>
          <a:xfrm>
            <a:off x="0" y="0"/>
            <a:ext cx="2843808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2267744" y="0"/>
            <a:ext cx="6876256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229B408-6E69-4B3D-93BF-011ED8F7D6B4}"/>
              </a:ext>
            </a:extLst>
          </p:cNvPr>
          <p:cNvSpPr txBox="1"/>
          <p:nvPr/>
        </p:nvSpPr>
        <p:spPr>
          <a:xfrm>
            <a:off x="3419872" y="1196752"/>
            <a:ext cx="20104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Oplossing</a:t>
            </a:r>
          </a:p>
          <a:p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26098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D888C01D-4748-4EC5-BDDC-6A72C2888B9F}"/>
              </a:ext>
            </a:extLst>
          </p:cNvPr>
          <p:cNvSpPr txBox="1"/>
          <p:nvPr/>
        </p:nvSpPr>
        <p:spPr>
          <a:xfrm>
            <a:off x="4914853" y="1299174"/>
            <a:ext cx="4272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Zuiver 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786"/>
            <a:ext cx="9144000" cy="516442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0CA6006-6C35-4520-21F6-9BCB5738C493}"/>
              </a:ext>
            </a:extLst>
          </p:cNvPr>
          <p:cNvSpPr txBox="1"/>
          <p:nvPr/>
        </p:nvSpPr>
        <p:spPr>
          <a:xfrm>
            <a:off x="4914853" y="1282296"/>
            <a:ext cx="5101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Suiker</a:t>
            </a:r>
          </a:p>
        </p:txBody>
      </p:sp>
    </p:spTree>
    <p:extLst>
      <p:ext uri="{BB962C8B-B14F-4D97-AF65-F5344CB8AC3E}">
        <p14:creationId xmlns:p14="http://schemas.microsoft.com/office/powerpoint/2010/main" val="289126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b="50000"/>
          <a:stretch/>
        </p:blipFill>
        <p:spPr>
          <a:xfrm>
            <a:off x="2843808" y="0"/>
            <a:ext cx="6346442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6" r="68977"/>
          <a:stretch/>
        </p:blipFill>
        <p:spPr>
          <a:xfrm>
            <a:off x="0" y="0"/>
            <a:ext cx="2843808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2267744" y="0"/>
            <a:ext cx="6876256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229B408-6E69-4B3D-93BF-011ED8F7D6B4}"/>
              </a:ext>
            </a:extLst>
          </p:cNvPr>
          <p:cNvSpPr txBox="1"/>
          <p:nvPr/>
        </p:nvSpPr>
        <p:spPr>
          <a:xfrm>
            <a:off x="3419872" y="1196752"/>
            <a:ext cx="20104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Oplossing</a:t>
            </a:r>
          </a:p>
          <a:p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      helder</a:t>
            </a:r>
          </a:p>
        </p:txBody>
      </p:sp>
    </p:spTree>
    <p:extLst>
      <p:ext uri="{BB962C8B-B14F-4D97-AF65-F5344CB8AC3E}">
        <p14:creationId xmlns:p14="http://schemas.microsoft.com/office/powerpoint/2010/main" val="247605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b="50000"/>
          <a:stretch/>
        </p:blipFill>
        <p:spPr>
          <a:xfrm>
            <a:off x="2843808" y="0"/>
            <a:ext cx="6346442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6" r="68977"/>
          <a:stretch/>
        </p:blipFill>
        <p:spPr>
          <a:xfrm>
            <a:off x="0" y="0"/>
            <a:ext cx="2843808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0" y="0"/>
            <a:ext cx="7020272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E4B8BA-310C-7197-A5F8-743CB18299A8}"/>
              </a:ext>
            </a:extLst>
          </p:cNvPr>
          <p:cNvSpPr txBox="1"/>
          <p:nvPr/>
        </p:nvSpPr>
        <p:spPr>
          <a:xfrm>
            <a:off x="7380312" y="4149080"/>
            <a:ext cx="10134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vloeistof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vast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44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b="50000"/>
          <a:stretch/>
        </p:blipFill>
        <p:spPr>
          <a:xfrm>
            <a:off x="2843808" y="0"/>
            <a:ext cx="6346442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6" r="68977"/>
          <a:stretch/>
        </p:blipFill>
        <p:spPr>
          <a:xfrm>
            <a:off x="0" y="0"/>
            <a:ext cx="2843808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0" y="0"/>
            <a:ext cx="709228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995936" y="76470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schudden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07C98E-10EB-41C2-B997-06B2BD6D7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0" t="51196"/>
          <a:stretch/>
        </p:blipFill>
        <p:spPr>
          <a:xfrm>
            <a:off x="7085426" y="-99392"/>
            <a:ext cx="2181706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E3D76EF-6B61-4A4E-B8FD-0009FE1FDD07}"/>
              </a:ext>
            </a:extLst>
          </p:cNvPr>
          <p:cNvSpPr txBox="1"/>
          <p:nvPr/>
        </p:nvSpPr>
        <p:spPr>
          <a:xfrm>
            <a:off x="3995936" y="764704"/>
            <a:ext cx="490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Suspensie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A2A65AB-520D-40A8-8398-7E7229E12517}"/>
              </a:ext>
            </a:extLst>
          </p:cNvPr>
          <p:cNvSpPr txBox="1"/>
          <p:nvPr/>
        </p:nvSpPr>
        <p:spPr>
          <a:xfrm>
            <a:off x="4007088" y="2175335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troebel</a:t>
            </a:r>
          </a:p>
        </p:txBody>
      </p:sp>
    </p:spTree>
    <p:extLst>
      <p:ext uri="{BB962C8B-B14F-4D97-AF65-F5344CB8AC3E}">
        <p14:creationId xmlns:p14="http://schemas.microsoft.com/office/powerpoint/2010/main" val="408715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b="50000"/>
          <a:stretch/>
        </p:blipFill>
        <p:spPr>
          <a:xfrm>
            <a:off x="2843808" y="0"/>
            <a:ext cx="6346442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6" r="68977"/>
          <a:stretch/>
        </p:blipFill>
        <p:spPr>
          <a:xfrm>
            <a:off x="0" y="0"/>
            <a:ext cx="2843808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0" y="0"/>
            <a:ext cx="709228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007088" y="76470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Suspensie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07C98E-10EB-41C2-B997-06B2BD6D77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0" t="51196"/>
          <a:stretch/>
        </p:blipFill>
        <p:spPr>
          <a:xfrm>
            <a:off x="7085426" y="-99392"/>
            <a:ext cx="2181706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086D73D-E129-4C73-8E45-B1253D82F5EA}"/>
              </a:ext>
            </a:extLst>
          </p:cNvPr>
          <p:cNvSpPr txBox="1"/>
          <p:nvPr/>
        </p:nvSpPr>
        <p:spPr>
          <a:xfrm>
            <a:off x="4007088" y="2175335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bezinken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2CA6BE6-9EFA-2042-C0E1-EAE82B877BB5}"/>
              </a:ext>
            </a:extLst>
          </p:cNvPr>
          <p:cNvSpPr txBox="1"/>
          <p:nvPr/>
        </p:nvSpPr>
        <p:spPr>
          <a:xfrm>
            <a:off x="4007088" y="2175335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bezonken</a:t>
            </a:r>
          </a:p>
        </p:txBody>
      </p:sp>
    </p:spTree>
    <p:extLst>
      <p:ext uri="{BB962C8B-B14F-4D97-AF65-F5344CB8AC3E}">
        <p14:creationId xmlns:p14="http://schemas.microsoft.com/office/powerpoint/2010/main" val="170902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b="50000"/>
          <a:stretch/>
        </p:blipFill>
        <p:spPr>
          <a:xfrm>
            <a:off x="2843808" y="0"/>
            <a:ext cx="6346442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6" r="68977"/>
          <a:stretch/>
        </p:blipFill>
        <p:spPr>
          <a:xfrm>
            <a:off x="0" y="0"/>
            <a:ext cx="2843808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3707904" y="0"/>
            <a:ext cx="2088232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90CC721-44FD-4995-A63C-071E9A484E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r="29525" b="49747"/>
          <a:stretch/>
        </p:blipFill>
        <p:spPr>
          <a:xfrm>
            <a:off x="2483768" y="0"/>
            <a:ext cx="396044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6DCAF7E-E1B2-48BA-8F19-070A545E26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0" y="0"/>
            <a:ext cx="3707904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5AB6187-8DBF-43C2-A764-8FD3CC49AA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5580112" y="-99392"/>
            <a:ext cx="3707904" cy="6858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84A6F64-FD33-70B9-4967-EF83DEE184C5}"/>
              </a:ext>
            </a:extLst>
          </p:cNvPr>
          <p:cNvSpPr txBox="1"/>
          <p:nvPr/>
        </p:nvSpPr>
        <p:spPr>
          <a:xfrm>
            <a:off x="4140777" y="2136338"/>
            <a:ext cx="98616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vloeistof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vloeistof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95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b="50000"/>
          <a:stretch/>
        </p:blipFill>
        <p:spPr>
          <a:xfrm>
            <a:off x="2843808" y="0"/>
            <a:ext cx="6346442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6" r="68977"/>
          <a:stretch/>
        </p:blipFill>
        <p:spPr>
          <a:xfrm>
            <a:off x="0" y="0"/>
            <a:ext cx="2843808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3707904" y="0"/>
            <a:ext cx="2088232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90CC721-44FD-4995-A63C-071E9A484E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r="29525" b="49747"/>
          <a:stretch/>
        </p:blipFill>
        <p:spPr>
          <a:xfrm>
            <a:off x="2483768" y="0"/>
            <a:ext cx="396044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6DCAF7E-E1B2-48BA-8F19-070A545E26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0" y="0"/>
            <a:ext cx="3707904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5AB6187-8DBF-43C2-A764-8FD3CC49AA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5580112" y="-99392"/>
            <a:ext cx="3707904" cy="6858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84A6F64-FD33-70B9-4967-EF83DEE184C5}"/>
              </a:ext>
            </a:extLst>
          </p:cNvPr>
          <p:cNvSpPr txBox="1"/>
          <p:nvPr/>
        </p:nvSpPr>
        <p:spPr>
          <a:xfrm>
            <a:off x="4140777" y="2136338"/>
            <a:ext cx="23735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vloeistof                olie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vloeistof                water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27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b="50000"/>
          <a:stretch/>
        </p:blipFill>
        <p:spPr>
          <a:xfrm>
            <a:off x="2843808" y="0"/>
            <a:ext cx="6346442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6" r="68977"/>
          <a:stretch/>
        </p:blipFill>
        <p:spPr>
          <a:xfrm>
            <a:off x="0" y="0"/>
            <a:ext cx="2843808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3707904" y="0"/>
            <a:ext cx="2088232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90CC721-44FD-4995-A63C-071E9A484E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r="29525" b="49747"/>
          <a:stretch/>
        </p:blipFill>
        <p:spPr>
          <a:xfrm>
            <a:off x="2483768" y="0"/>
            <a:ext cx="396044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6DCAF7E-E1B2-48BA-8F19-070A545E2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0" y="0"/>
            <a:ext cx="3779912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5AB6187-8DBF-43C2-A764-8FD3CC49A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5580112" y="-6461"/>
            <a:ext cx="3707904" cy="6858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7580D0A-2889-4825-A9FF-82FCD1D95C26}"/>
              </a:ext>
            </a:extLst>
          </p:cNvPr>
          <p:cNvSpPr txBox="1"/>
          <p:nvPr/>
        </p:nvSpPr>
        <p:spPr>
          <a:xfrm>
            <a:off x="1030637" y="980728"/>
            <a:ext cx="200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schudden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A688685-75FD-4877-8A9E-06513E15979F}"/>
              </a:ext>
            </a:extLst>
          </p:cNvPr>
          <p:cNvSpPr txBox="1"/>
          <p:nvPr/>
        </p:nvSpPr>
        <p:spPr>
          <a:xfrm>
            <a:off x="1023623" y="980727"/>
            <a:ext cx="164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Emulsie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BC1B63C-E07D-4EDC-951B-5B478DF58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6" t="51196" r="39125"/>
          <a:stretch/>
        </p:blipFill>
        <p:spPr>
          <a:xfrm>
            <a:off x="3779912" y="0"/>
            <a:ext cx="1800200" cy="68580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8B48C00-0156-4656-AFE5-D12D0F02EF82}"/>
              </a:ext>
            </a:extLst>
          </p:cNvPr>
          <p:cNvSpPr txBox="1"/>
          <p:nvPr/>
        </p:nvSpPr>
        <p:spPr>
          <a:xfrm>
            <a:off x="1032253" y="2564904"/>
            <a:ext cx="1541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troebel</a:t>
            </a:r>
          </a:p>
        </p:txBody>
      </p:sp>
    </p:spTree>
    <p:extLst>
      <p:ext uri="{BB962C8B-B14F-4D97-AF65-F5344CB8AC3E}">
        <p14:creationId xmlns:p14="http://schemas.microsoft.com/office/powerpoint/2010/main" val="259821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4" b="50000"/>
          <a:stretch/>
        </p:blipFill>
        <p:spPr>
          <a:xfrm>
            <a:off x="2843808" y="0"/>
            <a:ext cx="6346442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96" r="68977"/>
          <a:stretch/>
        </p:blipFill>
        <p:spPr>
          <a:xfrm>
            <a:off x="0" y="0"/>
            <a:ext cx="2843808" cy="6858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3707904" y="0"/>
            <a:ext cx="2088232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90CC721-44FD-4995-A63C-071E9A484E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r="29525" b="49747"/>
          <a:stretch/>
        </p:blipFill>
        <p:spPr>
          <a:xfrm>
            <a:off x="2483768" y="0"/>
            <a:ext cx="396044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6DCAF7E-E1B2-48BA-8F19-070A545E2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0" y="0"/>
            <a:ext cx="3779912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5AB6187-8DBF-43C2-A764-8FD3CC49A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5580112" y="-6461"/>
            <a:ext cx="3707904" cy="6858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A688685-75FD-4877-8A9E-06513E15979F}"/>
              </a:ext>
            </a:extLst>
          </p:cNvPr>
          <p:cNvSpPr txBox="1"/>
          <p:nvPr/>
        </p:nvSpPr>
        <p:spPr>
          <a:xfrm>
            <a:off x="1023623" y="980727"/>
            <a:ext cx="164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Emulsie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BC1B63C-E07D-4EDC-951B-5B478DF58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6" t="51196" r="39125"/>
          <a:stretch/>
        </p:blipFill>
        <p:spPr>
          <a:xfrm>
            <a:off x="3779912" y="0"/>
            <a:ext cx="1800200" cy="68580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BFEA845-49AF-474D-BABD-980ED01F8702}"/>
              </a:ext>
            </a:extLst>
          </p:cNvPr>
          <p:cNvSpPr txBox="1"/>
          <p:nvPr/>
        </p:nvSpPr>
        <p:spPr>
          <a:xfrm>
            <a:off x="1032253" y="2564904"/>
            <a:ext cx="2345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ontmengen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B0E3926-D8B5-ECB4-1373-B65C08E208AC}"/>
              </a:ext>
            </a:extLst>
          </p:cNvPr>
          <p:cNvSpPr txBox="1"/>
          <p:nvPr/>
        </p:nvSpPr>
        <p:spPr>
          <a:xfrm>
            <a:off x="1032253" y="2564904"/>
            <a:ext cx="2115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ontmengd</a:t>
            </a:r>
          </a:p>
        </p:txBody>
      </p:sp>
    </p:spTree>
    <p:extLst>
      <p:ext uri="{BB962C8B-B14F-4D97-AF65-F5344CB8AC3E}">
        <p14:creationId xmlns:p14="http://schemas.microsoft.com/office/powerpoint/2010/main" val="10661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E919B26-3E41-4F64-AAF0-5015A3C8F9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204A9C9-61EA-4CE5-93C0-2744A67EC7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7735" y="0"/>
            <a:ext cx="9144000" cy="6858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7C0D550-E689-4540-8223-69209E215B52}"/>
              </a:ext>
            </a:extLst>
          </p:cNvPr>
          <p:cNvSpPr txBox="1"/>
          <p:nvPr/>
        </p:nvSpPr>
        <p:spPr>
          <a:xfrm>
            <a:off x="1331640" y="5147239"/>
            <a:ext cx="2483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zonder emulgator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3CC5ED0-ED4D-40FF-9436-3130F0650F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8" t="1361" r="4241"/>
          <a:stretch/>
        </p:blipFill>
        <p:spPr>
          <a:xfrm>
            <a:off x="5004048" y="908719"/>
            <a:ext cx="2380940" cy="422789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1D617A8-263E-4756-BA43-6F1FE25DD8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1361" r="54376"/>
          <a:stretch/>
        </p:blipFill>
        <p:spPr>
          <a:xfrm>
            <a:off x="1438844" y="908720"/>
            <a:ext cx="2376264" cy="422789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2B73CE0-E916-4C41-A42E-26347DDF122B}"/>
              </a:ext>
            </a:extLst>
          </p:cNvPr>
          <p:cNvSpPr txBox="1"/>
          <p:nvPr/>
        </p:nvSpPr>
        <p:spPr>
          <a:xfrm>
            <a:off x="4952784" y="5147238"/>
            <a:ext cx="2483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met emulgator</a:t>
            </a:r>
          </a:p>
        </p:txBody>
      </p:sp>
    </p:spTree>
    <p:extLst>
      <p:ext uri="{BB962C8B-B14F-4D97-AF65-F5344CB8AC3E}">
        <p14:creationId xmlns:p14="http://schemas.microsoft.com/office/powerpoint/2010/main" val="32448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8FA2730-3854-BD28-E5A6-12620BB8D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1403" y="0"/>
            <a:ext cx="9288016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941951" y="1885080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   </a:t>
            </a:r>
            <a:r>
              <a:rPr lang="nl-NL" sz="2000" dirty="0">
                <a:solidFill>
                  <a:schemeClr val="bg1"/>
                </a:solidFill>
              </a:rPr>
              <a:t>Hydrofiele kop                Hydrofobe staart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3531087" y="561641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Emulgator</a:t>
            </a:r>
          </a:p>
          <a:p>
            <a:endParaRPr lang="nl-NL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2087698" y="2967335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Mengt goed met water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572000" y="2967335"/>
            <a:ext cx="2829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Mengt niet goed met water, wel met vet</a:t>
            </a:r>
          </a:p>
        </p:txBody>
      </p:sp>
      <p:pic>
        <p:nvPicPr>
          <p:cNvPr id="9" name="Picture 4" descr="http://images.flatworldknowledge.com/averillfwk/averillfwk-fig13_x008.jpg">
            <a:extLst>
              <a:ext uri="{FF2B5EF4-FFF2-40B4-BE49-F238E27FC236}">
                <a16:creationId xmlns:a16="http://schemas.microsoft.com/office/drawing/2014/main" id="{65453303-ACD9-4017-BA52-F78E35143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53" b="17656"/>
          <a:stretch/>
        </p:blipFill>
        <p:spPr bwMode="auto">
          <a:xfrm rot="16200000">
            <a:off x="3769422" y="2600155"/>
            <a:ext cx="1742009" cy="552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ep 11">
            <a:extLst>
              <a:ext uri="{FF2B5EF4-FFF2-40B4-BE49-F238E27FC236}">
                <a16:creationId xmlns:a16="http://schemas.microsoft.com/office/drawing/2014/main" id="{507C60DB-C8F8-7AC1-18D7-8401E485E2F2}"/>
              </a:ext>
            </a:extLst>
          </p:cNvPr>
          <p:cNvGrpSpPr/>
          <p:nvPr/>
        </p:nvGrpSpPr>
        <p:grpSpPr>
          <a:xfrm>
            <a:off x="1879590" y="2327886"/>
            <a:ext cx="5904656" cy="575375"/>
            <a:chOff x="2578716" y="2293200"/>
            <a:chExt cx="4822546" cy="575375"/>
          </a:xfrm>
        </p:grpSpPr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13D627E5-4C8E-456A-85C1-7CFF458306F5}"/>
                </a:ext>
              </a:extLst>
            </p:cNvPr>
            <p:cNvGrpSpPr/>
            <p:nvPr/>
          </p:nvGrpSpPr>
          <p:grpSpPr>
            <a:xfrm>
              <a:off x="2578716" y="2293200"/>
              <a:ext cx="4239090" cy="575375"/>
              <a:chOff x="2765392" y="1986637"/>
              <a:chExt cx="2069798" cy="346230"/>
            </a:xfrm>
          </p:grpSpPr>
          <p:pic>
            <p:nvPicPr>
              <p:cNvPr id="3078" name="Picture 6" descr="https://encrypted-tbn2.gstatic.com/images?q=tbn:ANd9GcTBvVdJq3VOmE4RUUiwrooeKyslnHjzhj6faQVgfhwZ0DlLYwgq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813" r="53931" b="14605"/>
              <a:stretch/>
            </p:blipFill>
            <p:spPr bwMode="auto">
              <a:xfrm>
                <a:off x="2765392" y="1986637"/>
                <a:ext cx="851280" cy="3462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6" descr="https://encrypted-tbn2.gstatic.com/images?q=tbn:ANd9GcTBvVdJq3VOmE4RUUiwrooeKyslnHjzhj6faQVgfhwZ0DlLYwgq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58" t="25331" b="28068"/>
              <a:stretch/>
            </p:blipFill>
            <p:spPr bwMode="auto">
              <a:xfrm>
                <a:off x="3616672" y="1988840"/>
                <a:ext cx="1218518" cy="266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5189AE0C-6366-75AB-560E-6CAA40D502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31" t="9770" r="64347" b="70932"/>
            <a:stretch/>
          </p:blipFill>
          <p:spPr>
            <a:xfrm rot="10800000">
              <a:off x="3846234" y="2293200"/>
              <a:ext cx="3555028" cy="5753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0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D888C01D-4748-4EC5-BDDC-6A72C2888B9F}"/>
              </a:ext>
            </a:extLst>
          </p:cNvPr>
          <p:cNvSpPr txBox="1"/>
          <p:nvPr/>
        </p:nvSpPr>
        <p:spPr>
          <a:xfrm>
            <a:off x="4914853" y="1299174"/>
            <a:ext cx="4272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Zuiver 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786"/>
            <a:ext cx="9144000" cy="516442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0CA6006-6C35-4520-21F6-9BCB5738C493}"/>
              </a:ext>
            </a:extLst>
          </p:cNvPr>
          <p:cNvSpPr txBox="1"/>
          <p:nvPr/>
        </p:nvSpPr>
        <p:spPr>
          <a:xfrm>
            <a:off x="4914853" y="1282296"/>
            <a:ext cx="5101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Suiker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91D1A64-270E-25BB-676B-1912A0F4485C}"/>
              </a:ext>
            </a:extLst>
          </p:cNvPr>
          <p:cNvSpPr txBox="1"/>
          <p:nvPr/>
        </p:nvSpPr>
        <p:spPr>
          <a:xfrm>
            <a:off x="4914853" y="2986660"/>
            <a:ext cx="5101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Zuivere stof </a:t>
            </a:r>
          </a:p>
        </p:txBody>
      </p:sp>
    </p:spTree>
    <p:extLst>
      <p:ext uri="{BB962C8B-B14F-4D97-AF65-F5344CB8AC3E}">
        <p14:creationId xmlns:p14="http://schemas.microsoft.com/office/powerpoint/2010/main" val="236268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>
            <a:extLst>
              <a:ext uri="{FF2B5EF4-FFF2-40B4-BE49-F238E27FC236}">
                <a16:creationId xmlns:a16="http://schemas.microsoft.com/office/drawing/2014/main" id="{7F64D976-CF06-407F-993D-8F1C7E7A4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0" y="-6461"/>
            <a:ext cx="9288016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D4260BF-B918-28A6-A786-5F4BEFEDAF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45" b="2018"/>
          <a:stretch/>
        </p:blipFill>
        <p:spPr>
          <a:xfrm>
            <a:off x="935622" y="1016200"/>
            <a:ext cx="7416771" cy="48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2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>
            <a:extLst>
              <a:ext uri="{FF2B5EF4-FFF2-40B4-BE49-F238E27FC236}">
                <a16:creationId xmlns:a16="http://schemas.microsoft.com/office/drawing/2014/main" id="{7F64D976-CF06-407F-993D-8F1C7E7A4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1" r="23612" b="50000"/>
          <a:stretch/>
        </p:blipFill>
        <p:spPr>
          <a:xfrm>
            <a:off x="0" y="-6461"/>
            <a:ext cx="9288016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763687" y="2364509"/>
            <a:ext cx="2546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    olie-in-water emulsie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968682" y="2364509"/>
            <a:ext cx="2546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  water-in-olie emulsie</a:t>
            </a:r>
          </a:p>
        </p:txBody>
      </p:sp>
      <p:pic>
        <p:nvPicPr>
          <p:cNvPr id="6160" name="Picture 16" descr="http://www.arla.nl/Templates/imagehandler.ashx?f=/Upload/Arla%2520NL/Products/Biologisch/BioVolleMelk1000ml_RZA.png&amp;w=344&amp;h=370&amp;r=0&amp;o=&amp;k=False&amp;cr=x0y0w0h0&amp;crcwp=&amp;crchp=&amp;rc=0&amp;d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r="30823"/>
          <a:stretch/>
        </p:blipFill>
        <p:spPr bwMode="auto">
          <a:xfrm>
            <a:off x="169971" y="2456052"/>
            <a:ext cx="1593717" cy="482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B0639A3-CF1E-45D7-933B-27E8CEE23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0" y="4878526"/>
            <a:ext cx="2272828" cy="227282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B7F5419-78E7-4003-8CEE-B0E05D3052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0" r="23573"/>
          <a:stretch/>
        </p:blipFill>
        <p:spPr>
          <a:xfrm>
            <a:off x="1510247" y="4005064"/>
            <a:ext cx="1312478" cy="273088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7186208-0E0B-4D85-ADF1-98BD526FA0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50"/>
          <a:stretch/>
        </p:blipFill>
        <p:spPr>
          <a:xfrm>
            <a:off x="7105270" y="4941168"/>
            <a:ext cx="2098783" cy="163865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A18D85E-B581-4360-B34F-3203AD42F6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91114"/>
            <a:ext cx="1784566" cy="2344837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FCBBC929-1CE1-4D40-9363-EEC34134E647}"/>
              </a:ext>
            </a:extLst>
          </p:cNvPr>
          <p:cNvGrpSpPr/>
          <p:nvPr/>
        </p:nvGrpSpPr>
        <p:grpSpPr>
          <a:xfrm>
            <a:off x="2174041" y="908718"/>
            <a:ext cx="1797514" cy="1524286"/>
            <a:chOff x="2174041" y="908718"/>
            <a:chExt cx="1797514" cy="1524286"/>
          </a:xfrm>
        </p:grpSpPr>
        <p:pic>
          <p:nvPicPr>
            <p:cNvPr id="1026" name="Picture 2" descr="http://www.dr-spiller.com.au/sites/default/files/content/images/emulsion-types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193" r="71230" b="6821"/>
            <a:stretch/>
          </p:blipFill>
          <p:spPr bwMode="auto">
            <a:xfrm>
              <a:off x="2174041" y="908719"/>
              <a:ext cx="1797514" cy="1524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9924CDD-36AB-4633-B015-C4FC07114679}"/>
                </a:ext>
              </a:extLst>
            </p:cNvPr>
            <p:cNvSpPr/>
            <p:nvPr/>
          </p:nvSpPr>
          <p:spPr>
            <a:xfrm>
              <a:off x="2627784" y="908718"/>
              <a:ext cx="576064" cy="288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8" name="Groep 17">
            <a:extLst>
              <a:ext uri="{FF2B5EF4-FFF2-40B4-BE49-F238E27FC236}">
                <a16:creationId xmlns:a16="http://schemas.microsoft.com/office/drawing/2014/main" id="{FD509205-CE9D-4785-8A27-E2603F7FC3EE}"/>
              </a:ext>
            </a:extLst>
          </p:cNvPr>
          <p:cNvGrpSpPr/>
          <p:nvPr/>
        </p:nvGrpSpPr>
        <p:grpSpPr>
          <a:xfrm>
            <a:off x="5209521" y="908718"/>
            <a:ext cx="1895749" cy="1524287"/>
            <a:chOff x="5209521" y="908718"/>
            <a:chExt cx="1895749" cy="1524287"/>
          </a:xfrm>
        </p:grpSpPr>
        <p:pic>
          <p:nvPicPr>
            <p:cNvPr id="23" name="Picture 2" descr="http://www.dr-spiller.com.au/sites/default/files/content/images/emulsion-types.jpg">
              <a:extLst>
                <a:ext uri="{FF2B5EF4-FFF2-40B4-BE49-F238E27FC236}">
                  <a16:creationId xmlns:a16="http://schemas.microsoft.com/office/drawing/2014/main" id="{B2394820-6B4A-4664-ACD5-145A6F1060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34" t="61194" r="19324" b="6820"/>
            <a:stretch/>
          </p:blipFill>
          <p:spPr bwMode="auto">
            <a:xfrm>
              <a:off x="5209521" y="908720"/>
              <a:ext cx="1895749" cy="1524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8E4502BE-CD4D-4BB6-9D74-CDA726BFB66B}"/>
                </a:ext>
              </a:extLst>
            </p:cNvPr>
            <p:cNvSpPr/>
            <p:nvPr/>
          </p:nvSpPr>
          <p:spPr>
            <a:xfrm>
              <a:off x="5719154" y="908718"/>
              <a:ext cx="576064" cy="2880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35428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0A60BB1-7715-B76B-55B7-7889AD9FE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167"/>
            <a:ext cx="9144000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1E9F24E8-787A-A3D9-C690-0DB880C86B63}"/>
              </a:ext>
            </a:extLst>
          </p:cNvPr>
          <p:cNvSpPr/>
          <p:nvPr/>
        </p:nvSpPr>
        <p:spPr>
          <a:xfrm>
            <a:off x="2051721" y="620688"/>
            <a:ext cx="62646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Water-in-olie emulsie (100x vergroting) </a:t>
            </a:r>
          </a:p>
          <a:p>
            <a:r>
              <a:rPr lang="nl-NL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Het water is gekleurd met kleurstof.</a:t>
            </a:r>
            <a:endParaRPr lang="nl-NL" sz="24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5628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85F0F73-BE0F-35E4-2E4E-81B2C2000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21900"/>
            <a:ext cx="10287000" cy="685800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33E7534-1508-01B4-6450-32C87D3986F1}"/>
              </a:ext>
            </a:extLst>
          </p:cNvPr>
          <p:cNvSpPr/>
          <p:nvPr/>
        </p:nvSpPr>
        <p:spPr>
          <a:xfrm>
            <a:off x="2051721" y="620688"/>
            <a:ext cx="52565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Olie-in-water emulsie (100x vergroting) </a:t>
            </a:r>
          </a:p>
          <a:p>
            <a:r>
              <a:rPr lang="nl-NL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Het water is gekleurd met kleurstof.</a:t>
            </a:r>
            <a:endParaRPr lang="nl-NL" sz="24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0702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411760" y="47667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Mayonaise:  olie in water emulsie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6576" cy="687057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827584" y="476672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Mayonaise     </a:t>
            </a:r>
          </a:p>
          <a:p>
            <a:endParaRPr lang="nl-NL" sz="4400" dirty="0">
              <a:solidFill>
                <a:schemeClr val="bg1"/>
              </a:solidFill>
            </a:endParaRPr>
          </a:p>
          <a:p>
            <a:r>
              <a:rPr lang="nl-NL" sz="4400" dirty="0">
                <a:solidFill>
                  <a:schemeClr val="bg1"/>
                </a:solidFill>
              </a:rPr>
              <a:t>olie-in-water emulsie</a:t>
            </a:r>
          </a:p>
        </p:txBody>
      </p:sp>
    </p:spTree>
    <p:extLst>
      <p:ext uri="{BB962C8B-B14F-4D97-AF65-F5344CB8AC3E}">
        <p14:creationId xmlns:p14="http://schemas.microsoft.com/office/powerpoint/2010/main" val="123066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0093DA4-3406-4FE6-A339-3D8D65A2FA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t="51196" r="-153"/>
          <a:stretch/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4228EC7-6F0E-418B-960A-AD5DF5D0BFE3}"/>
              </a:ext>
            </a:extLst>
          </p:cNvPr>
          <p:cNvSpPr txBox="1"/>
          <p:nvPr/>
        </p:nvSpPr>
        <p:spPr>
          <a:xfrm>
            <a:off x="3851920" y="1628800"/>
            <a:ext cx="164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Emulsie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45BD406-EA22-483B-B725-FBD7C7B2A675}"/>
              </a:ext>
            </a:extLst>
          </p:cNvPr>
          <p:cNvSpPr txBox="1"/>
          <p:nvPr/>
        </p:nvSpPr>
        <p:spPr>
          <a:xfrm>
            <a:off x="323528" y="1628799"/>
            <a:ext cx="19046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400" dirty="0">
                <a:solidFill>
                  <a:schemeClr val="bg1"/>
                </a:solidFill>
              </a:rPr>
              <a:t>Oplossing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11F508F-1C96-4776-8843-F6B68EF3BB00}"/>
              </a:ext>
            </a:extLst>
          </p:cNvPr>
          <p:cNvSpPr txBox="1"/>
          <p:nvPr/>
        </p:nvSpPr>
        <p:spPr>
          <a:xfrm>
            <a:off x="6948264" y="1628799"/>
            <a:ext cx="19447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Suspensie</a:t>
            </a:r>
          </a:p>
        </p:txBody>
      </p:sp>
    </p:spTree>
    <p:extLst>
      <p:ext uri="{BB962C8B-B14F-4D97-AF65-F5344CB8AC3E}">
        <p14:creationId xmlns:p14="http://schemas.microsoft.com/office/powerpoint/2010/main" val="15243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65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85" y="2900809"/>
            <a:ext cx="1060879" cy="126643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5" y="1703511"/>
            <a:ext cx="3718321" cy="239459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8670612-B2F2-D234-FFF6-D294002A5E6C}"/>
              </a:ext>
            </a:extLst>
          </p:cNvPr>
          <p:cNvSpPr txBox="1"/>
          <p:nvPr/>
        </p:nvSpPr>
        <p:spPr>
          <a:xfrm>
            <a:off x="4914853" y="1282296"/>
            <a:ext cx="5101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Suiker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F862DD3-F266-9DD5-82B7-CB01DDFCCC87}"/>
              </a:ext>
            </a:extLst>
          </p:cNvPr>
          <p:cNvSpPr txBox="1"/>
          <p:nvPr/>
        </p:nvSpPr>
        <p:spPr>
          <a:xfrm>
            <a:off x="4914853" y="2986660"/>
            <a:ext cx="5101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+ water</a:t>
            </a:r>
          </a:p>
        </p:txBody>
      </p:sp>
    </p:spTree>
    <p:extLst>
      <p:ext uri="{BB962C8B-B14F-4D97-AF65-F5344CB8AC3E}">
        <p14:creationId xmlns:p14="http://schemas.microsoft.com/office/powerpoint/2010/main" val="383587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85" y="2847892"/>
            <a:ext cx="1018395" cy="127449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B96EC30-6440-58C3-E129-C8A03DF11F5D}"/>
              </a:ext>
            </a:extLst>
          </p:cNvPr>
          <p:cNvSpPr txBox="1"/>
          <p:nvPr/>
        </p:nvSpPr>
        <p:spPr>
          <a:xfrm>
            <a:off x="4914853" y="1282296"/>
            <a:ext cx="5101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Suikerwater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3AE0B43-3217-E8CA-D099-C47C8AC327F3}"/>
              </a:ext>
            </a:extLst>
          </p:cNvPr>
          <p:cNvSpPr txBox="1"/>
          <p:nvPr/>
        </p:nvSpPr>
        <p:spPr>
          <a:xfrm>
            <a:off x="4914853" y="2986660"/>
            <a:ext cx="5101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mengsel</a:t>
            </a:r>
          </a:p>
        </p:txBody>
      </p:sp>
    </p:spTree>
    <p:extLst>
      <p:ext uri="{BB962C8B-B14F-4D97-AF65-F5344CB8AC3E}">
        <p14:creationId xmlns:p14="http://schemas.microsoft.com/office/powerpoint/2010/main" val="35383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31214B4-4759-4EF0-A5B5-C008E2C4A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25" y="2930038"/>
            <a:ext cx="2691761" cy="336866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95B9B76-84A3-DEB4-0526-7F5F9EA10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4" y="3005539"/>
            <a:ext cx="3970319" cy="397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8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501</Words>
  <Application>Microsoft Office PowerPoint</Application>
  <PresentationFormat>Diavoorstelling (4:3)</PresentationFormat>
  <Paragraphs>223</Paragraphs>
  <Slides>66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66</vt:i4>
      </vt:variant>
    </vt:vector>
  </HeadingPairs>
  <TitlesOfParts>
    <vt:vector size="7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</dc:creator>
  <cp:lastModifiedBy>Paul Boddeke</cp:lastModifiedBy>
  <cp:revision>31</cp:revision>
  <dcterms:created xsi:type="dcterms:W3CDTF">2018-06-20T09:52:01Z</dcterms:created>
  <dcterms:modified xsi:type="dcterms:W3CDTF">2023-02-11T13:59:30Z</dcterms:modified>
</cp:coreProperties>
</file>